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9"/>
  </p:notesMasterIdLst>
  <p:sldIdLst>
    <p:sldId id="256" r:id="rId2"/>
    <p:sldId id="317" r:id="rId3"/>
    <p:sldId id="318" r:id="rId4"/>
    <p:sldId id="319" r:id="rId5"/>
    <p:sldId id="345" r:id="rId6"/>
    <p:sldId id="347" r:id="rId7"/>
    <p:sldId id="346" r:id="rId8"/>
    <p:sldId id="348" r:id="rId9"/>
    <p:sldId id="349" r:id="rId10"/>
    <p:sldId id="373" r:id="rId11"/>
    <p:sldId id="374" r:id="rId12"/>
    <p:sldId id="320" r:id="rId13"/>
    <p:sldId id="321" r:id="rId14"/>
    <p:sldId id="323" r:id="rId15"/>
    <p:sldId id="341" r:id="rId16"/>
    <p:sldId id="365" r:id="rId17"/>
    <p:sldId id="342" r:id="rId18"/>
    <p:sldId id="354" r:id="rId19"/>
    <p:sldId id="355" r:id="rId20"/>
    <p:sldId id="356" r:id="rId21"/>
    <p:sldId id="357" r:id="rId22"/>
    <p:sldId id="360" r:id="rId23"/>
    <p:sldId id="361" r:id="rId24"/>
    <p:sldId id="375" r:id="rId25"/>
    <p:sldId id="362" r:id="rId26"/>
    <p:sldId id="363" r:id="rId27"/>
    <p:sldId id="364" r:id="rId28"/>
    <p:sldId id="366" r:id="rId29"/>
    <p:sldId id="376" r:id="rId30"/>
    <p:sldId id="368" r:id="rId31"/>
    <p:sldId id="369" r:id="rId32"/>
    <p:sldId id="370" r:id="rId33"/>
    <p:sldId id="377" r:id="rId34"/>
    <p:sldId id="371" r:id="rId35"/>
    <p:sldId id="372" r:id="rId36"/>
    <p:sldId id="378" r:id="rId37"/>
    <p:sldId id="308" r:id="rId38"/>
  </p:sldIdLst>
  <p:sldSz cx="12192000" cy="6858000"/>
  <p:notesSz cx="6797675" cy="9872663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6600FF"/>
    <a:srgbClr val="CCECFF"/>
    <a:srgbClr val="FFFFFF"/>
    <a:srgbClr val="99FF99"/>
    <a:srgbClr val="CCFFFF"/>
    <a:srgbClr val="FFFF66"/>
    <a:srgbClr val="99FFCC"/>
    <a:srgbClr val="FF99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82AFA5-32CD-461E-90D8-D74E450BE508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4BFDB14B-3E20-4611-8DBE-7D6598DCD7B8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rgbClr val="FF9966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bg-BG" sz="2800" b="1" dirty="0" smtClean="0">
              <a:latin typeface="Arial Black" panose="020B0A04020102020204" pitchFamily="34" charset="0"/>
            </a:rPr>
            <a:t>Дейности по проекта:</a:t>
          </a:r>
          <a:endParaRPr lang="bg-BG" sz="2800" b="1" dirty="0">
            <a:latin typeface="Arial Black" panose="020B0A04020102020204" pitchFamily="34" charset="0"/>
          </a:endParaRPr>
        </a:p>
      </dgm:t>
    </dgm:pt>
    <dgm:pt modelId="{10C1A42C-4E5B-4F43-B4EC-F7CA50EFB6A6}" type="parTrans" cxnId="{16222304-8E71-4232-9A44-C61C8F24FC95}">
      <dgm:prSet/>
      <dgm:spPr/>
      <dgm:t>
        <a:bodyPr/>
        <a:lstStyle/>
        <a:p>
          <a:endParaRPr lang="bg-BG"/>
        </a:p>
      </dgm:t>
    </dgm:pt>
    <dgm:pt modelId="{F2C4F4B7-D7FB-4D9C-A400-7D377604E5AA}" type="sibTrans" cxnId="{16222304-8E71-4232-9A44-C61C8F24FC95}">
      <dgm:prSet/>
      <dgm:spPr/>
      <dgm:t>
        <a:bodyPr/>
        <a:lstStyle/>
        <a:p>
          <a:endParaRPr lang="bg-BG"/>
        </a:p>
      </dgm:t>
    </dgm:pt>
    <dgm:pt modelId="{B3EF9DE6-8F8B-4322-8CA0-D38B133B635F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000" dirty="0" smtClean="0">
              <a:latin typeface="Arial Black" panose="020B0A04020102020204" pitchFamily="34" charset="0"/>
            </a:rPr>
            <a:t>Значително модернизиране на съществуващи специализирани научноизследователски инфраструктури</a:t>
          </a:r>
          <a:r>
            <a:rPr lang="bg-BG" sz="2000" dirty="0" smtClean="0">
              <a:latin typeface="Arial Black" panose="020B0A04020102020204" pitchFamily="34" charset="0"/>
            </a:rPr>
            <a:t>;</a:t>
          </a:r>
          <a:endParaRPr lang="bg-BG" sz="2000" b="1" dirty="0">
            <a:latin typeface="Arial Black" panose="020B0A04020102020204" pitchFamily="34" charset="0"/>
          </a:endParaRPr>
        </a:p>
      </dgm:t>
    </dgm:pt>
    <dgm:pt modelId="{2D1B86EF-E710-41B4-BA19-5C1E6538B5ED}" type="parTrans" cxnId="{68195455-CF8C-4F1E-BDCE-1EF770033C14}">
      <dgm:prSet/>
      <dgm:spPr/>
      <dgm:t>
        <a:bodyPr/>
        <a:lstStyle/>
        <a:p>
          <a:endParaRPr lang="bg-BG"/>
        </a:p>
      </dgm:t>
    </dgm:pt>
    <dgm:pt modelId="{FCB32BC1-E4CB-411A-A7FB-0213787F710C}" type="sibTrans" cxnId="{68195455-CF8C-4F1E-BDCE-1EF770033C14}">
      <dgm:prSet/>
      <dgm:spPr/>
      <dgm:t>
        <a:bodyPr/>
        <a:lstStyle/>
        <a:p>
          <a:endParaRPr lang="bg-BG"/>
        </a:p>
      </dgm:t>
    </dgm:pt>
    <dgm:pt modelId="{86C7090A-FF29-42F5-9FA2-F46D38B0674B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000" dirty="0" smtClean="0">
              <a:latin typeface="Arial Black" panose="020B0A04020102020204" pitchFamily="34" charset="0"/>
            </a:rPr>
            <a:t>Извършване на пазарно ориентирани научни изследвания и развиване/модифициране на нови технологии на високо международно ниво</a:t>
          </a:r>
          <a:r>
            <a:rPr lang="bg-BG" sz="2000" dirty="0" smtClean="0">
              <a:latin typeface="Arial Black" panose="020B0A04020102020204" pitchFamily="34" charset="0"/>
            </a:rPr>
            <a:t>;</a:t>
          </a:r>
          <a:endParaRPr lang="bg-BG" sz="2000" b="1" dirty="0">
            <a:latin typeface="Arial Black" panose="020B0A04020102020204" pitchFamily="34" charset="0"/>
          </a:endParaRPr>
        </a:p>
      </dgm:t>
    </dgm:pt>
    <dgm:pt modelId="{C5FAA9E7-FD9C-4585-B8FE-5D53D93BB3B6}" type="parTrans" cxnId="{B24B51E9-6E47-41BF-BA58-05FC074F637C}">
      <dgm:prSet/>
      <dgm:spPr/>
      <dgm:t>
        <a:bodyPr/>
        <a:lstStyle/>
        <a:p>
          <a:endParaRPr lang="bg-BG"/>
        </a:p>
      </dgm:t>
    </dgm:pt>
    <dgm:pt modelId="{2CF8E4C5-39A3-42F6-9A2D-947EC155A53A}" type="sibTrans" cxnId="{B24B51E9-6E47-41BF-BA58-05FC074F637C}">
      <dgm:prSet/>
      <dgm:spPr/>
      <dgm:t>
        <a:bodyPr/>
        <a:lstStyle/>
        <a:p>
          <a:endParaRPr lang="bg-BG"/>
        </a:p>
      </dgm:t>
    </dgm:pt>
    <dgm:pt modelId="{DFA8D7DF-3538-4972-9BBB-6DA83D0E7079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000" dirty="0" smtClean="0">
              <a:latin typeface="Arial Black" panose="020B0A04020102020204" pitchFamily="34" charset="0"/>
            </a:rPr>
            <a:t>Закупуване на оборудване, включително и софтуер, необходими за реализиране на научноизследователски и иновационни програми;</a:t>
          </a:r>
          <a:endParaRPr lang="bg-BG" sz="2000" b="1" dirty="0">
            <a:latin typeface="Arial Black" panose="020B0A04020102020204" pitchFamily="34" charset="0"/>
          </a:endParaRPr>
        </a:p>
      </dgm:t>
    </dgm:pt>
    <dgm:pt modelId="{7F832E76-E39E-4377-A285-68CA2550360B}" type="parTrans" cxnId="{C35AE7F6-4060-4873-A49F-FDD4BF0F6F1D}">
      <dgm:prSet/>
      <dgm:spPr/>
      <dgm:t>
        <a:bodyPr/>
        <a:lstStyle/>
        <a:p>
          <a:endParaRPr lang="bg-BG"/>
        </a:p>
      </dgm:t>
    </dgm:pt>
    <dgm:pt modelId="{E5C1A10A-1AF3-4E84-9F59-1B134319C8D9}" type="sibTrans" cxnId="{C35AE7F6-4060-4873-A49F-FDD4BF0F6F1D}">
      <dgm:prSet/>
      <dgm:spPr/>
      <dgm:t>
        <a:bodyPr/>
        <a:lstStyle/>
        <a:p>
          <a:endParaRPr lang="bg-BG"/>
        </a:p>
      </dgm:t>
    </dgm:pt>
    <dgm:pt modelId="{688FD0FD-5EAD-4124-B82D-909ABC7FF0A8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000" dirty="0" smtClean="0">
              <a:latin typeface="Arial Black" panose="020B0A04020102020204" pitchFamily="34" charset="0"/>
            </a:rPr>
            <a:t>Широко разпространение на резултатите от научните изследвания и въвеждане на иновации и нови обучителни и образователни методи в практиката на центровете.</a:t>
          </a:r>
          <a:endParaRPr lang="bg-BG" sz="2000" b="0" dirty="0">
            <a:latin typeface="Arial Black" panose="020B0A04020102020204" pitchFamily="34" charset="0"/>
          </a:endParaRPr>
        </a:p>
      </dgm:t>
    </dgm:pt>
    <dgm:pt modelId="{82AE1823-725F-492F-A816-851BC88E283B}" type="parTrans" cxnId="{E894866B-D972-4EFF-99D5-86E177426CAD}">
      <dgm:prSet/>
      <dgm:spPr/>
      <dgm:t>
        <a:bodyPr/>
        <a:lstStyle/>
        <a:p>
          <a:endParaRPr lang="bg-BG"/>
        </a:p>
      </dgm:t>
    </dgm:pt>
    <dgm:pt modelId="{609AA5FA-F22B-4EA2-A846-EDAADB1C6E96}" type="sibTrans" cxnId="{E894866B-D972-4EFF-99D5-86E177426CAD}">
      <dgm:prSet/>
      <dgm:spPr/>
      <dgm:t>
        <a:bodyPr/>
        <a:lstStyle/>
        <a:p>
          <a:endParaRPr lang="bg-BG"/>
        </a:p>
      </dgm:t>
    </dgm:pt>
    <dgm:pt modelId="{7464C363-FF47-41B2-AEC1-03C0E1F5DBB1}" type="pres">
      <dgm:prSet presAssocID="{6B82AFA5-32CD-461E-90D8-D74E450BE50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D74E1BEA-209F-4D4F-A0D0-735114425188}" type="pres">
      <dgm:prSet presAssocID="{4BFDB14B-3E20-4611-8DBE-7D6598DCD7B8}" presName="root" presStyleCnt="0"/>
      <dgm:spPr/>
    </dgm:pt>
    <dgm:pt modelId="{3A087F84-869B-4F3A-8BF5-1B9089ED5864}" type="pres">
      <dgm:prSet presAssocID="{4BFDB14B-3E20-4611-8DBE-7D6598DCD7B8}" presName="rootComposite" presStyleCnt="0"/>
      <dgm:spPr/>
    </dgm:pt>
    <dgm:pt modelId="{3B26355E-E38F-4B66-8C70-794E249DE253}" type="pres">
      <dgm:prSet presAssocID="{4BFDB14B-3E20-4611-8DBE-7D6598DCD7B8}" presName="rootText" presStyleLbl="node1" presStyleIdx="0" presStyleCnt="1" custScaleX="475418" custLinFactNeighborX="-4502" custLinFactNeighborY="-63862"/>
      <dgm:spPr/>
      <dgm:t>
        <a:bodyPr/>
        <a:lstStyle/>
        <a:p>
          <a:endParaRPr lang="bg-BG"/>
        </a:p>
      </dgm:t>
    </dgm:pt>
    <dgm:pt modelId="{8ECB4E6B-7680-47CD-8010-C0DAA50B8B8A}" type="pres">
      <dgm:prSet presAssocID="{4BFDB14B-3E20-4611-8DBE-7D6598DCD7B8}" presName="rootConnector" presStyleLbl="node1" presStyleIdx="0" presStyleCnt="1"/>
      <dgm:spPr/>
      <dgm:t>
        <a:bodyPr/>
        <a:lstStyle/>
        <a:p>
          <a:endParaRPr lang="bg-BG"/>
        </a:p>
      </dgm:t>
    </dgm:pt>
    <dgm:pt modelId="{7800BCA8-56F7-49BD-BB79-935F23FF21E6}" type="pres">
      <dgm:prSet presAssocID="{4BFDB14B-3E20-4611-8DBE-7D6598DCD7B8}" presName="childShape" presStyleCnt="0"/>
      <dgm:spPr/>
    </dgm:pt>
    <dgm:pt modelId="{93D08D84-DF1E-44F1-99AB-D7AD9A2B75D0}" type="pres">
      <dgm:prSet presAssocID="{2D1B86EF-E710-41B4-BA19-5C1E6538B5ED}" presName="Name13" presStyleLbl="parChTrans1D2" presStyleIdx="0" presStyleCnt="4"/>
      <dgm:spPr/>
      <dgm:t>
        <a:bodyPr/>
        <a:lstStyle/>
        <a:p>
          <a:endParaRPr lang="bg-BG"/>
        </a:p>
      </dgm:t>
    </dgm:pt>
    <dgm:pt modelId="{9357D517-D877-4249-ADB4-0B0ABF03F956}" type="pres">
      <dgm:prSet presAssocID="{B3EF9DE6-8F8B-4322-8CA0-D38B133B635F}" presName="childText" presStyleLbl="bgAcc1" presStyleIdx="0" presStyleCnt="4" custScaleX="809199" custScaleY="125788" custLinFactNeighborX="-2477" custLinFactNeighborY="-3213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C42D1C4-8EC7-45EF-9631-19D6682212F4}" type="pres">
      <dgm:prSet presAssocID="{7F832E76-E39E-4377-A285-68CA2550360B}" presName="Name13" presStyleLbl="parChTrans1D2" presStyleIdx="1" presStyleCnt="4"/>
      <dgm:spPr/>
      <dgm:t>
        <a:bodyPr/>
        <a:lstStyle/>
        <a:p>
          <a:endParaRPr lang="bg-BG"/>
        </a:p>
      </dgm:t>
    </dgm:pt>
    <dgm:pt modelId="{642EE39B-BB26-441C-A63D-4F9371ACE88F}" type="pres">
      <dgm:prSet presAssocID="{DFA8D7DF-3538-4972-9BBB-6DA83D0E7079}" presName="childText" presStyleLbl="bgAcc1" presStyleIdx="1" presStyleCnt="4" custScaleX="808987" custScaleY="132523" custLinFactNeighborX="-2371" custLinFactNeighborY="-1918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0C80C3B-4098-46B3-9419-512BE2299FC2}" type="pres">
      <dgm:prSet presAssocID="{C5FAA9E7-FD9C-4585-B8FE-5D53D93BB3B6}" presName="Name13" presStyleLbl="parChTrans1D2" presStyleIdx="2" presStyleCnt="4"/>
      <dgm:spPr/>
      <dgm:t>
        <a:bodyPr/>
        <a:lstStyle/>
        <a:p>
          <a:endParaRPr lang="bg-BG"/>
        </a:p>
      </dgm:t>
    </dgm:pt>
    <dgm:pt modelId="{C2419B5A-134E-4D04-B6C0-BE5EA3054DB2}" type="pres">
      <dgm:prSet presAssocID="{86C7090A-FF29-42F5-9FA2-F46D38B0674B}" presName="childText" presStyleLbl="bgAcc1" presStyleIdx="2" presStyleCnt="4" custScaleX="809086" custScaleY="113716" custLinFactNeighborX="-2421" custLinFactNeighborY="-385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234F83A-F9E7-4C24-80D4-FFC82E8CD406}" type="pres">
      <dgm:prSet presAssocID="{82AE1823-725F-492F-A816-851BC88E283B}" presName="Name13" presStyleLbl="parChTrans1D2" presStyleIdx="3" presStyleCnt="4"/>
      <dgm:spPr/>
      <dgm:t>
        <a:bodyPr/>
        <a:lstStyle/>
        <a:p>
          <a:endParaRPr lang="bg-BG"/>
        </a:p>
      </dgm:t>
    </dgm:pt>
    <dgm:pt modelId="{4A02723A-1BB1-41EA-AD29-ACFE76EEE851}" type="pres">
      <dgm:prSet presAssocID="{688FD0FD-5EAD-4124-B82D-909ABC7FF0A8}" presName="childText" presStyleLbl="bgAcc1" presStyleIdx="3" presStyleCnt="4" custScaleX="808567" custScaleY="112185" custLinFactNeighborX="-2161" custLinFactNeighborY="969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38BD9BAE-1DBF-4546-8F41-D3B8D85893CE}" type="presOf" srcId="{6B82AFA5-32CD-461E-90D8-D74E450BE508}" destId="{7464C363-FF47-41B2-AEC1-03C0E1F5DBB1}" srcOrd="0" destOrd="0" presId="urn:microsoft.com/office/officeart/2005/8/layout/hierarchy3"/>
    <dgm:cxn modelId="{0E7B5A91-5E0B-419D-A374-59EF1D74F5D1}" type="presOf" srcId="{4BFDB14B-3E20-4611-8DBE-7D6598DCD7B8}" destId="{8ECB4E6B-7680-47CD-8010-C0DAA50B8B8A}" srcOrd="1" destOrd="0" presId="urn:microsoft.com/office/officeart/2005/8/layout/hierarchy3"/>
    <dgm:cxn modelId="{68195455-CF8C-4F1E-BDCE-1EF770033C14}" srcId="{4BFDB14B-3E20-4611-8DBE-7D6598DCD7B8}" destId="{B3EF9DE6-8F8B-4322-8CA0-D38B133B635F}" srcOrd="0" destOrd="0" parTransId="{2D1B86EF-E710-41B4-BA19-5C1E6538B5ED}" sibTransId="{FCB32BC1-E4CB-411A-A7FB-0213787F710C}"/>
    <dgm:cxn modelId="{C35AE7F6-4060-4873-A49F-FDD4BF0F6F1D}" srcId="{4BFDB14B-3E20-4611-8DBE-7D6598DCD7B8}" destId="{DFA8D7DF-3538-4972-9BBB-6DA83D0E7079}" srcOrd="1" destOrd="0" parTransId="{7F832E76-E39E-4377-A285-68CA2550360B}" sibTransId="{E5C1A10A-1AF3-4E84-9F59-1B134319C8D9}"/>
    <dgm:cxn modelId="{D4D8D63E-B09A-449A-85A2-384669D23421}" type="presOf" srcId="{4BFDB14B-3E20-4611-8DBE-7D6598DCD7B8}" destId="{3B26355E-E38F-4B66-8C70-794E249DE253}" srcOrd="0" destOrd="0" presId="urn:microsoft.com/office/officeart/2005/8/layout/hierarchy3"/>
    <dgm:cxn modelId="{BA6A39EF-658B-4054-B4F6-CCBF242B41E1}" type="presOf" srcId="{DFA8D7DF-3538-4972-9BBB-6DA83D0E7079}" destId="{642EE39B-BB26-441C-A63D-4F9371ACE88F}" srcOrd="0" destOrd="0" presId="urn:microsoft.com/office/officeart/2005/8/layout/hierarchy3"/>
    <dgm:cxn modelId="{AE4CB786-7657-4CA2-BE81-97134D3C45C1}" type="presOf" srcId="{B3EF9DE6-8F8B-4322-8CA0-D38B133B635F}" destId="{9357D517-D877-4249-ADB4-0B0ABF03F956}" srcOrd="0" destOrd="0" presId="urn:microsoft.com/office/officeart/2005/8/layout/hierarchy3"/>
    <dgm:cxn modelId="{A0BBF8E1-94FF-4D89-921E-122B67F39CE1}" type="presOf" srcId="{82AE1823-725F-492F-A816-851BC88E283B}" destId="{5234F83A-F9E7-4C24-80D4-FFC82E8CD406}" srcOrd="0" destOrd="0" presId="urn:microsoft.com/office/officeart/2005/8/layout/hierarchy3"/>
    <dgm:cxn modelId="{B24B51E9-6E47-41BF-BA58-05FC074F637C}" srcId="{4BFDB14B-3E20-4611-8DBE-7D6598DCD7B8}" destId="{86C7090A-FF29-42F5-9FA2-F46D38B0674B}" srcOrd="2" destOrd="0" parTransId="{C5FAA9E7-FD9C-4585-B8FE-5D53D93BB3B6}" sibTransId="{2CF8E4C5-39A3-42F6-9A2D-947EC155A53A}"/>
    <dgm:cxn modelId="{82F90F8B-648D-4B3C-B724-CDFFC35CF410}" type="presOf" srcId="{688FD0FD-5EAD-4124-B82D-909ABC7FF0A8}" destId="{4A02723A-1BB1-41EA-AD29-ACFE76EEE851}" srcOrd="0" destOrd="0" presId="urn:microsoft.com/office/officeart/2005/8/layout/hierarchy3"/>
    <dgm:cxn modelId="{16222304-8E71-4232-9A44-C61C8F24FC95}" srcId="{6B82AFA5-32CD-461E-90D8-D74E450BE508}" destId="{4BFDB14B-3E20-4611-8DBE-7D6598DCD7B8}" srcOrd="0" destOrd="0" parTransId="{10C1A42C-4E5B-4F43-B4EC-F7CA50EFB6A6}" sibTransId="{F2C4F4B7-D7FB-4D9C-A400-7D377604E5AA}"/>
    <dgm:cxn modelId="{970A0930-A679-448F-B5F1-4342A9D31E2E}" type="presOf" srcId="{7F832E76-E39E-4377-A285-68CA2550360B}" destId="{8C42D1C4-8EC7-45EF-9631-19D6682212F4}" srcOrd="0" destOrd="0" presId="urn:microsoft.com/office/officeart/2005/8/layout/hierarchy3"/>
    <dgm:cxn modelId="{6933E301-3A60-4094-BA79-888B4B4B19F5}" type="presOf" srcId="{86C7090A-FF29-42F5-9FA2-F46D38B0674B}" destId="{C2419B5A-134E-4D04-B6C0-BE5EA3054DB2}" srcOrd="0" destOrd="0" presId="urn:microsoft.com/office/officeart/2005/8/layout/hierarchy3"/>
    <dgm:cxn modelId="{BF4B3B56-60F6-469E-8D63-B9C80590CEE6}" type="presOf" srcId="{C5FAA9E7-FD9C-4585-B8FE-5D53D93BB3B6}" destId="{D0C80C3B-4098-46B3-9419-512BE2299FC2}" srcOrd="0" destOrd="0" presId="urn:microsoft.com/office/officeart/2005/8/layout/hierarchy3"/>
    <dgm:cxn modelId="{CBC820BF-C80C-4EFA-AEA5-9FFC440766AC}" type="presOf" srcId="{2D1B86EF-E710-41B4-BA19-5C1E6538B5ED}" destId="{93D08D84-DF1E-44F1-99AB-D7AD9A2B75D0}" srcOrd="0" destOrd="0" presId="urn:microsoft.com/office/officeart/2005/8/layout/hierarchy3"/>
    <dgm:cxn modelId="{E894866B-D972-4EFF-99D5-86E177426CAD}" srcId="{4BFDB14B-3E20-4611-8DBE-7D6598DCD7B8}" destId="{688FD0FD-5EAD-4124-B82D-909ABC7FF0A8}" srcOrd="3" destOrd="0" parTransId="{82AE1823-725F-492F-A816-851BC88E283B}" sibTransId="{609AA5FA-F22B-4EA2-A846-EDAADB1C6E96}"/>
    <dgm:cxn modelId="{1460FF4B-AB8D-4552-846D-F994780690B9}" type="presParOf" srcId="{7464C363-FF47-41B2-AEC1-03C0E1F5DBB1}" destId="{D74E1BEA-209F-4D4F-A0D0-735114425188}" srcOrd="0" destOrd="0" presId="urn:microsoft.com/office/officeart/2005/8/layout/hierarchy3"/>
    <dgm:cxn modelId="{AA8FA482-ADD8-45E1-90BF-901473BF0D9C}" type="presParOf" srcId="{D74E1BEA-209F-4D4F-A0D0-735114425188}" destId="{3A087F84-869B-4F3A-8BF5-1B9089ED5864}" srcOrd="0" destOrd="0" presId="urn:microsoft.com/office/officeart/2005/8/layout/hierarchy3"/>
    <dgm:cxn modelId="{CCE9B4FC-1C24-4F53-9BDF-6DC66FCA0C0D}" type="presParOf" srcId="{3A087F84-869B-4F3A-8BF5-1B9089ED5864}" destId="{3B26355E-E38F-4B66-8C70-794E249DE253}" srcOrd="0" destOrd="0" presId="urn:microsoft.com/office/officeart/2005/8/layout/hierarchy3"/>
    <dgm:cxn modelId="{E0184116-64D8-45ED-AA2E-4CB764E87A02}" type="presParOf" srcId="{3A087F84-869B-4F3A-8BF5-1B9089ED5864}" destId="{8ECB4E6B-7680-47CD-8010-C0DAA50B8B8A}" srcOrd="1" destOrd="0" presId="urn:microsoft.com/office/officeart/2005/8/layout/hierarchy3"/>
    <dgm:cxn modelId="{4F81FB9B-6348-4F84-BCFC-5759A44B6D85}" type="presParOf" srcId="{D74E1BEA-209F-4D4F-A0D0-735114425188}" destId="{7800BCA8-56F7-49BD-BB79-935F23FF21E6}" srcOrd="1" destOrd="0" presId="urn:microsoft.com/office/officeart/2005/8/layout/hierarchy3"/>
    <dgm:cxn modelId="{EEA08587-7210-452B-A8B4-FAE238674823}" type="presParOf" srcId="{7800BCA8-56F7-49BD-BB79-935F23FF21E6}" destId="{93D08D84-DF1E-44F1-99AB-D7AD9A2B75D0}" srcOrd="0" destOrd="0" presId="urn:microsoft.com/office/officeart/2005/8/layout/hierarchy3"/>
    <dgm:cxn modelId="{8D5E5309-118B-49B5-87E6-E9A3AD083AF9}" type="presParOf" srcId="{7800BCA8-56F7-49BD-BB79-935F23FF21E6}" destId="{9357D517-D877-4249-ADB4-0B0ABF03F956}" srcOrd="1" destOrd="0" presId="urn:microsoft.com/office/officeart/2005/8/layout/hierarchy3"/>
    <dgm:cxn modelId="{9E210152-F1DE-4D62-8E24-43FD32F75B02}" type="presParOf" srcId="{7800BCA8-56F7-49BD-BB79-935F23FF21E6}" destId="{8C42D1C4-8EC7-45EF-9631-19D6682212F4}" srcOrd="2" destOrd="0" presId="urn:microsoft.com/office/officeart/2005/8/layout/hierarchy3"/>
    <dgm:cxn modelId="{63C7E444-8826-42FD-B908-C05B998B6680}" type="presParOf" srcId="{7800BCA8-56F7-49BD-BB79-935F23FF21E6}" destId="{642EE39B-BB26-441C-A63D-4F9371ACE88F}" srcOrd="3" destOrd="0" presId="urn:microsoft.com/office/officeart/2005/8/layout/hierarchy3"/>
    <dgm:cxn modelId="{B1122083-852D-4601-9341-F89D4B590F4C}" type="presParOf" srcId="{7800BCA8-56F7-49BD-BB79-935F23FF21E6}" destId="{D0C80C3B-4098-46B3-9419-512BE2299FC2}" srcOrd="4" destOrd="0" presId="urn:microsoft.com/office/officeart/2005/8/layout/hierarchy3"/>
    <dgm:cxn modelId="{87327727-F64B-4FC2-A8EC-3F79D691C3CB}" type="presParOf" srcId="{7800BCA8-56F7-49BD-BB79-935F23FF21E6}" destId="{C2419B5A-134E-4D04-B6C0-BE5EA3054DB2}" srcOrd="5" destOrd="0" presId="urn:microsoft.com/office/officeart/2005/8/layout/hierarchy3"/>
    <dgm:cxn modelId="{881ECA28-0868-4726-AB03-43CE9F2E84B1}" type="presParOf" srcId="{7800BCA8-56F7-49BD-BB79-935F23FF21E6}" destId="{5234F83A-F9E7-4C24-80D4-FFC82E8CD406}" srcOrd="6" destOrd="0" presId="urn:microsoft.com/office/officeart/2005/8/layout/hierarchy3"/>
    <dgm:cxn modelId="{BC91FD51-E852-4ACA-853C-6BCE02C13924}" type="presParOf" srcId="{7800BCA8-56F7-49BD-BB79-935F23FF21E6}" destId="{4A02723A-1BB1-41EA-AD29-ACFE76EEE851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800" b="1" i="0" u="none" cap="none" spc="0" smtClean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        </a:t>
          </a:r>
          <a:r>
            <a:rPr lang="bg-BG" sz="2800" b="1" i="1" u="none" cap="none" spc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5.  ДА РАБОТИМ В БЪЛГАРИЯ</a:t>
          </a:r>
          <a:endParaRPr lang="bg-BG" sz="2800" i="1" u="none" dirty="0" smtClean="0">
            <a:solidFill>
              <a:srgbClr val="002060"/>
            </a:solidFill>
            <a:latin typeface="Arial Black" panose="020B0A04020102020204" pitchFamily="34" charset="0"/>
          </a:endParaRPr>
        </a:p>
        <a:p>
          <a:endParaRPr lang="bg-BG" sz="2800" b="1" i="0" u="none" cap="none" spc="0" dirty="0">
            <a:ln w="12700">
              <a:solidFill>
                <a:schemeClr val="accent1"/>
              </a:solidFill>
              <a:prstDash val="solid"/>
            </a:ln>
            <a:solidFill>
              <a:srgbClr val="002060"/>
            </a:solid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solidFill>
                <a:schemeClr val="bg1"/>
              </a:solidFill>
              <a:latin typeface="Arial Black" panose="020B0A04020102020204" pitchFamily="34" charset="0"/>
            </a:rPr>
            <a:t>2 000 000 лв. (декември 2018 г.)</a:t>
          </a:r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  <a:endParaRPr lang="bg-BG" sz="2000" i="0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u="none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д</a:t>
          </a:r>
          <a:r>
            <a:rPr lang="bg-BG" sz="2000" dirty="0" smtClean="0">
              <a:latin typeface="Arial Black" panose="020B0A04020102020204" pitchFamily="34" charset="0"/>
            </a:rPr>
            <a:t>иректно предоставяне на конкретен бенефициент по реда на чл. 25, ал. 1, т. 2 и Глава трета, Раздел III от ЗУСЕСИФ и чл. 2, т. 2 от ПМС 162/05.07.2016 г.</a:t>
          </a:r>
          <a:endParaRPr lang="bg-BG" sz="2000" u="none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A6CB3498-AAD8-4D90-924F-E6DB743FBFCE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r>
            <a:rPr lang="bg-BG" sz="2000" u="none" dirty="0" smtClean="0">
              <a:latin typeface="Arial Black" panose="020B0A04020102020204" pitchFamily="34" charset="0"/>
            </a:rPr>
            <a:t>Предварителен подбор на концепции на основание чл. 31, ал.1 от Закона за управление на средствата от структурните и инвестиционните фондове.</a:t>
          </a:r>
          <a:endParaRPr lang="bg-BG" sz="2000" i="0" u="none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F1661DF7-F7B3-4B3E-BECE-40FA0C18D1E2}" type="parTrans" cxnId="{C4E325CA-0A66-4F62-BE49-AE5985ED100A}">
      <dgm:prSet/>
      <dgm:spPr/>
      <dgm:t>
        <a:bodyPr/>
        <a:lstStyle/>
        <a:p>
          <a:endParaRPr lang="bg-BG"/>
        </a:p>
      </dgm:t>
    </dgm:pt>
    <dgm:pt modelId="{0CC6743F-9CCE-469B-A20D-0018630DD407}" type="sibTrans" cxnId="{C4E325CA-0A66-4F62-BE49-AE5985ED100A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ScaleY="115489" custLinFactNeighborX="-978" custLinFactNeighborY="-5923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3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3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836F1AF-B4CA-4B75-8F44-24C63AA7E221}" type="pres">
      <dgm:prSet presAssocID="{F1661DF7-F7B3-4B3E-BECE-40FA0C18D1E2}" presName="Name13" presStyleLbl="parChTrans1D2" presStyleIdx="1" presStyleCnt="3"/>
      <dgm:spPr/>
      <dgm:t>
        <a:bodyPr/>
        <a:lstStyle/>
        <a:p>
          <a:endParaRPr lang="bg-BG"/>
        </a:p>
      </dgm:t>
    </dgm:pt>
    <dgm:pt modelId="{B9AA992B-43EB-4372-97F2-6568DB2A8EE2}" type="pres">
      <dgm:prSet presAssocID="{A6CB3498-AAD8-4D90-924F-E6DB743FBFCE}" presName="childText" presStyleLbl="bgAcc1" presStyleIdx="1" presStyleCnt="3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2" presStyleCnt="3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2" presStyleCnt="3" custScaleX="580585" custScaleY="12165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4B43AEA6-ABA6-4AAC-9499-730B090EF10D}" type="presOf" srcId="{F7F13201-8E77-4CAA-BA5D-A010E2690A51}" destId="{6E49B2DB-09DE-4745-9F12-2192F3FB0454}" srcOrd="0" destOrd="0" presId="urn:microsoft.com/office/officeart/2005/8/layout/hierarchy3"/>
    <dgm:cxn modelId="{B7FCC9AC-679A-43B6-920C-B3F5489A6C2A}" type="presOf" srcId="{53BFF637-4F0A-4667-9F32-B148B52F34A6}" destId="{B6602EC3-7ACD-4262-BE60-352CF4BAA8BE}" srcOrd="0" destOrd="0" presId="urn:microsoft.com/office/officeart/2005/8/layout/hierarchy3"/>
    <dgm:cxn modelId="{AECE3A8D-8542-4EFA-8BBB-38CF2221C727}" type="presOf" srcId="{53BFF637-4F0A-4667-9F32-B148B52F34A6}" destId="{1C47121A-B70A-4C59-A18F-A6046581DAD7}" srcOrd="1" destOrd="0" presId="urn:microsoft.com/office/officeart/2005/8/layout/hierarchy3"/>
    <dgm:cxn modelId="{A5F34CAE-9B9E-44F1-A59E-D81E7C8EB9F4}" type="presOf" srcId="{0800E698-F7AC-4CBD-89A0-2D88D7D42805}" destId="{9B4F96B7-F457-4992-B962-76B4F2F16991}" srcOrd="0" destOrd="0" presId="urn:microsoft.com/office/officeart/2005/8/layout/hierarchy3"/>
    <dgm:cxn modelId="{20CCB523-75D2-4197-A218-E23460F12BF1}" type="presOf" srcId="{A6CB3498-AAD8-4D90-924F-E6DB743FBFCE}" destId="{B9AA992B-43EB-4372-97F2-6568DB2A8EE2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E2FEE394-6661-4517-B793-13482CC00E9B}" type="presOf" srcId="{249A8937-BDA8-4C8E-884A-DE7692C7CC1A}" destId="{023C9FB6-23B1-45C9-A23A-043EFAF1F328}" srcOrd="0" destOrd="0" presId="urn:microsoft.com/office/officeart/2005/8/layout/hierarchy3"/>
    <dgm:cxn modelId="{52E52662-7042-4843-A36B-0638FB0020FA}" type="presOf" srcId="{F1661DF7-F7B3-4B3E-BECE-40FA0C18D1E2}" destId="{F836F1AF-B4CA-4B75-8F44-24C63AA7E221}" srcOrd="0" destOrd="0" presId="urn:microsoft.com/office/officeart/2005/8/layout/hierarchy3"/>
    <dgm:cxn modelId="{C4E325CA-0A66-4F62-BE49-AE5985ED100A}" srcId="{53BFF637-4F0A-4667-9F32-B148B52F34A6}" destId="{A6CB3498-AAD8-4D90-924F-E6DB743FBFCE}" srcOrd="1" destOrd="0" parTransId="{F1661DF7-F7B3-4B3E-BECE-40FA0C18D1E2}" sibTransId="{0CC6743F-9CCE-469B-A20D-0018630DD407}"/>
    <dgm:cxn modelId="{64C24F26-1623-46CF-A394-799ECA08E60D}" type="presOf" srcId="{C0AA5201-14D1-4B3F-BBD0-9F4447495BB2}" destId="{C439BE26-E192-4E2C-8560-8ACF6C8461BD}" srcOrd="0" destOrd="0" presId="urn:microsoft.com/office/officeart/2005/8/layout/hierarchy3"/>
    <dgm:cxn modelId="{86A2F72E-16D4-4F24-AA08-B62F8842CEF2}" srcId="{53BFF637-4F0A-4667-9F32-B148B52F34A6}" destId="{ADBB3F90-5590-4953-9762-2C69BEDBB2E6}" srcOrd="2" destOrd="0" parTransId="{249A8937-BDA8-4C8E-884A-DE7692C7CC1A}" sibTransId="{35FD8979-691E-43FF-9699-5D706DBC53F9}"/>
    <dgm:cxn modelId="{7A781EFC-A076-4841-AB2A-C781604F0D8E}" type="presOf" srcId="{ADBB3F90-5590-4953-9762-2C69BEDBB2E6}" destId="{3FF40696-6D40-41E9-9BF3-A71592C82AA9}" srcOrd="0" destOrd="0" presId="urn:microsoft.com/office/officeart/2005/8/layout/hierarchy3"/>
    <dgm:cxn modelId="{7FC71390-3D0C-4458-A9BF-BAC4FAD34AE1}" type="presParOf" srcId="{9B4F96B7-F457-4992-B962-76B4F2F16991}" destId="{1217F584-B9DF-434D-B499-918CE1F24511}" srcOrd="0" destOrd="0" presId="urn:microsoft.com/office/officeart/2005/8/layout/hierarchy3"/>
    <dgm:cxn modelId="{FCEEB15A-ED41-42E2-B0B7-0B33520E8E84}" type="presParOf" srcId="{1217F584-B9DF-434D-B499-918CE1F24511}" destId="{7BC0273C-9F4C-459A-8D71-A063C1DF584D}" srcOrd="0" destOrd="0" presId="urn:microsoft.com/office/officeart/2005/8/layout/hierarchy3"/>
    <dgm:cxn modelId="{25370BA6-6131-4EE9-B746-FF33E947A441}" type="presParOf" srcId="{7BC0273C-9F4C-459A-8D71-A063C1DF584D}" destId="{B6602EC3-7ACD-4262-BE60-352CF4BAA8BE}" srcOrd="0" destOrd="0" presId="urn:microsoft.com/office/officeart/2005/8/layout/hierarchy3"/>
    <dgm:cxn modelId="{6F0E2CB8-F96A-47FE-AEEF-BEF33D14B011}" type="presParOf" srcId="{7BC0273C-9F4C-459A-8D71-A063C1DF584D}" destId="{1C47121A-B70A-4C59-A18F-A6046581DAD7}" srcOrd="1" destOrd="0" presId="urn:microsoft.com/office/officeart/2005/8/layout/hierarchy3"/>
    <dgm:cxn modelId="{056C35A6-13F3-4DD5-9DB2-5D66BAB68B68}" type="presParOf" srcId="{1217F584-B9DF-434D-B499-918CE1F24511}" destId="{F9C6CEC4-D052-45AC-955C-D58AFCBCEFBD}" srcOrd="1" destOrd="0" presId="urn:microsoft.com/office/officeart/2005/8/layout/hierarchy3"/>
    <dgm:cxn modelId="{055DAA15-174D-45CD-930F-31EAB95C7F97}" type="presParOf" srcId="{F9C6CEC4-D052-45AC-955C-D58AFCBCEFBD}" destId="{6E49B2DB-09DE-4745-9F12-2192F3FB0454}" srcOrd="0" destOrd="0" presId="urn:microsoft.com/office/officeart/2005/8/layout/hierarchy3"/>
    <dgm:cxn modelId="{5AA639BC-D569-459C-A632-866456C62709}" type="presParOf" srcId="{F9C6CEC4-D052-45AC-955C-D58AFCBCEFBD}" destId="{C439BE26-E192-4E2C-8560-8ACF6C8461BD}" srcOrd="1" destOrd="0" presId="urn:microsoft.com/office/officeart/2005/8/layout/hierarchy3"/>
    <dgm:cxn modelId="{9263A23A-4DB4-45B3-BE84-DD8B9AD3AEE7}" type="presParOf" srcId="{F9C6CEC4-D052-45AC-955C-D58AFCBCEFBD}" destId="{F836F1AF-B4CA-4B75-8F44-24C63AA7E221}" srcOrd="2" destOrd="0" presId="urn:microsoft.com/office/officeart/2005/8/layout/hierarchy3"/>
    <dgm:cxn modelId="{95745AB7-ACF5-4582-BA6B-98EF7929CE05}" type="presParOf" srcId="{F9C6CEC4-D052-45AC-955C-D58AFCBCEFBD}" destId="{B9AA992B-43EB-4372-97F2-6568DB2A8EE2}" srcOrd="3" destOrd="0" presId="urn:microsoft.com/office/officeart/2005/8/layout/hierarchy3"/>
    <dgm:cxn modelId="{2A45095A-3F61-4535-BEE1-8BCFB8608CEA}" type="presParOf" srcId="{F9C6CEC4-D052-45AC-955C-D58AFCBCEFBD}" destId="{023C9FB6-23B1-45C9-A23A-043EFAF1F328}" srcOrd="4" destOrd="0" presId="urn:microsoft.com/office/officeart/2005/8/layout/hierarchy3"/>
    <dgm:cxn modelId="{515E603E-6ABB-4904-AB77-B17A3FD2C9EC}" type="presParOf" srcId="{F9C6CEC4-D052-45AC-955C-D58AFCBCEFBD}" destId="{3FF40696-6D40-41E9-9BF3-A71592C82AA9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6. АДАПТИРАНЕ НА СИСТЕМИТЕ ЗА СРЕДНО ПРОФЕСИОНАЛНО И ВИСШЕ ОБРАЗОВАНИЕ СПРЯМО ИЗИСКВАНИЯТА НА ПАЗАРА НА ТРУДА В БЪЛГАРИЯ </a:t>
          </a:r>
          <a:endParaRPr lang="bg-BG" sz="24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latin typeface="Arial Black" panose="020B0A04020102020204" pitchFamily="34" charset="0"/>
            </a:rPr>
            <a:t>2 000 000 лв. (декември 2018 г.)</a:t>
          </a:r>
          <a:endParaRPr lang="bg-BG" sz="2000" i="0" dirty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Предоставяне на БФП – чрез директно предоставяне на конкретен бенефициент по чл. 2, т. 2 от ПМС 162 от 2016 г.</a:t>
          </a:r>
          <a:endParaRPr lang="bg-BG" sz="2000" dirty="0"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ScaleY="161648" custLinFactNeighborX="0" custLinFactNeighborY="-5100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FD0FC3FB-1F9D-4B5D-9E47-1415173D6BB0}" type="presOf" srcId="{F7F13201-8E77-4CAA-BA5D-A010E2690A51}" destId="{6E49B2DB-09DE-4745-9F12-2192F3FB0454}" srcOrd="0" destOrd="0" presId="urn:microsoft.com/office/officeart/2005/8/layout/hierarchy3"/>
    <dgm:cxn modelId="{AE7F111A-E6C0-4D41-8B9A-4758BFE74026}" type="presOf" srcId="{53BFF637-4F0A-4667-9F32-B148B52F34A6}" destId="{B6602EC3-7ACD-4262-BE60-352CF4BAA8BE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ACA9E6C2-4EB2-4038-9CC4-77C8D4A7F98B}" type="presOf" srcId="{0800E698-F7AC-4CBD-89A0-2D88D7D42805}" destId="{9B4F96B7-F457-4992-B962-76B4F2F16991}" srcOrd="0" destOrd="0" presId="urn:microsoft.com/office/officeart/2005/8/layout/hierarchy3"/>
    <dgm:cxn modelId="{58A99D17-5AFE-4E40-A256-E6EFEBACC82C}" type="presOf" srcId="{ADBB3F90-5590-4953-9762-2C69BEDBB2E6}" destId="{3FF40696-6D40-41E9-9BF3-A71592C82AA9}" srcOrd="0" destOrd="0" presId="urn:microsoft.com/office/officeart/2005/8/layout/hierarchy3"/>
    <dgm:cxn modelId="{F08F972B-3E4E-4AAC-B4AB-E2465AD5A196}" type="presOf" srcId="{C0AA5201-14D1-4B3F-BBD0-9F4447495BB2}" destId="{C439BE26-E192-4E2C-8560-8ACF6C8461BD}" srcOrd="0" destOrd="0" presId="urn:microsoft.com/office/officeart/2005/8/layout/hierarchy3"/>
    <dgm:cxn modelId="{E6FF1E06-4E0B-40F8-AF2B-338FB6C5A915}" type="presOf" srcId="{53BFF637-4F0A-4667-9F32-B148B52F34A6}" destId="{1C47121A-B70A-4C59-A18F-A6046581DAD7}" srcOrd="1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2B8CB48C-DB7F-4E8B-ADC5-727503B33E58}" type="presOf" srcId="{249A8937-BDA8-4C8E-884A-DE7692C7CC1A}" destId="{023C9FB6-23B1-45C9-A23A-043EFAF1F328}" srcOrd="0" destOrd="0" presId="urn:microsoft.com/office/officeart/2005/8/layout/hierarchy3"/>
    <dgm:cxn modelId="{448D7417-64C4-4B6A-BECC-BA6079A7D08A}" type="presParOf" srcId="{9B4F96B7-F457-4992-B962-76B4F2F16991}" destId="{1217F584-B9DF-434D-B499-918CE1F24511}" srcOrd="0" destOrd="0" presId="urn:microsoft.com/office/officeart/2005/8/layout/hierarchy3"/>
    <dgm:cxn modelId="{475C80EF-F2BF-4795-9F9D-609261A57BB1}" type="presParOf" srcId="{1217F584-B9DF-434D-B499-918CE1F24511}" destId="{7BC0273C-9F4C-459A-8D71-A063C1DF584D}" srcOrd="0" destOrd="0" presId="urn:microsoft.com/office/officeart/2005/8/layout/hierarchy3"/>
    <dgm:cxn modelId="{C36E38AA-52BB-41F9-A04E-98D5FD6E7E6C}" type="presParOf" srcId="{7BC0273C-9F4C-459A-8D71-A063C1DF584D}" destId="{B6602EC3-7ACD-4262-BE60-352CF4BAA8BE}" srcOrd="0" destOrd="0" presId="urn:microsoft.com/office/officeart/2005/8/layout/hierarchy3"/>
    <dgm:cxn modelId="{5A33ADF7-A68E-4B05-877E-28EFD9BEFAED}" type="presParOf" srcId="{7BC0273C-9F4C-459A-8D71-A063C1DF584D}" destId="{1C47121A-B70A-4C59-A18F-A6046581DAD7}" srcOrd="1" destOrd="0" presId="urn:microsoft.com/office/officeart/2005/8/layout/hierarchy3"/>
    <dgm:cxn modelId="{331F1A9A-8FCE-494D-BD1B-7DB607394DE4}" type="presParOf" srcId="{1217F584-B9DF-434D-B499-918CE1F24511}" destId="{F9C6CEC4-D052-45AC-955C-D58AFCBCEFBD}" srcOrd="1" destOrd="0" presId="urn:microsoft.com/office/officeart/2005/8/layout/hierarchy3"/>
    <dgm:cxn modelId="{65D2966D-7FB0-4FC6-A16B-0D4700F7B7C0}" type="presParOf" srcId="{F9C6CEC4-D052-45AC-955C-D58AFCBCEFBD}" destId="{6E49B2DB-09DE-4745-9F12-2192F3FB0454}" srcOrd="0" destOrd="0" presId="urn:microsoft.com/office/officeart/2005/8/layout/hierarchy3"/>
    <dgm:cxn modelId="{9B0949A7-334F-4FA4-85C6-3587A1D9D23B}" type="presParOf" srcId="{F9C6CEC4-D052-45AC-955C-D58AFCBCEFBD}" destId="{C439BE26-E192-4E2C-8560-8ACF6C8461BD}" srcOrd="1" destOrd="0" presId="urn:microsoft.com/office/officeart/2005/8/layout/hierarchy3"/>
    <dgm:cxn modelId="{2E7FC419-8A67-413E-A755-B9E2787E06B6}" type="presParOf" srcId="{F9C6CEC4-D052-45AC-955C-D58AFCBCEFBD}" destId="{023C9FB6-23B1-45C9-A23A-043EFAF1F328}" srcOrd="2" destOrd="0" presId="urn:microsoft.com/office/officeart/2005/8/layout/hierarchy3"/>
    <dgm:cxn modelId="{B29AAAF4-C992-44EC-BD88-AA05F6B3F55F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1. ПОВИШАВАНЕ НА КАПАЦИТЕТА НА ПЕДАГОГИЧЕСКИТЕ СПЕЦИАЛИСТИ ЗА РАБОТА В МУЛТИКУЛТУРНА</a:t>
          </a:r>
          <a:r>
            <a:rPr lang="en-US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</a:t>
          </a:r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СРЕДА</a:t>
          </a:r>
          <a:endParaRPr lang="bg-BG" sz="24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latin typeface="Arial Black" panose="020B0A04020102020204" pitchFamily="34" charset="0"/>
            </a:rPr>
            <a:t>5 000 000 лв. (юли 2018 г.)</a:t>
          </a:r>
          <a:endParaRPr lang="bg-BG" sz="2000" i="0" dirty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Предоставяне на БФП чрез – подбор на проектни предложения </a:t>
          </a:r>
          <a:r>
            <a:rPr lang="bg-BG" sz="2000" baseline="0" dirty="0" smtClean="0">
              <a:latin typeface="Arial Black" panose="020B0A04020102020204" pitchFamily="34" charset="0"/>
            </a:rPr>
            <a:t>на проектни предложения по чл. 2, т. 1 от ПМС № 160 от 2016 г.  </a:t>
          </a:r>
          <a:endParaRPr lang="bg-BG" sz="2000" dirty="0"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LinFactNeighborX="0" custLinFactNeighborY="-13493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1565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DF185CA1-5384-4754-8670-66D197445354}" type="presOf" srcId="{F7F13201-8E77-4CAA-BA5D-A010E2690A51}" destId="{6E49B2DB-09DE-4745-9F12-2192F3FB0454}" srcOrd="0" destOrd="0" presId="urn:microsoft.com/office/officeart/2005/8/layout/hierarchy3"/>
    <dgm:cxn modelId="{04CCDBB8-18C2-431A-895A-D3D06C71326A}" type="presOf" srcId="{0800E698-F7AC-4CBD-89A0-2D88D7D42805}" destId="{9B4F96B7-F457-4992-B962-76B4F2F16991}" srcOrd="0" destOrd="0" presId="urn:microsoft.com/office/officeart/2005/8/layout/hierarchy3"/>
    <dgm:cxn modelId="{70103E1C-7DCF-421D-AF2C-5CAC45F7E82C}" type="presOf" srcId="{249A8937-BDA8-4C8E-884A-DE7692C7CC1A}" destId="{023C9FB6-23B1-45C9-A23A-043EFAF1F328}" srcOrd="0" destOrd="0" presId="urn:microsoft.com/office/officeart/2005/8/layout/hierarchy3"/>
    <dgm:cxn modelId="{25CDE805-1E1D-4158-BECE-81F3AE8FBF64}" type="presOf" srcId="{53BFF637-4F0A-4667-9F32-B148B52F34A6}" destId="{B6602EC3-7ACD-4262-BE60-352CF4BAA8BE}" srcOrd="0" destOrd="0" presId="urn:microsoft.com/office/officeart/2005/8/layout/hierarchy3"/>
    <dgm:cxn modelId="{BDF97FD8-D09A-40C5-9C9E-7E1A18650C03}" type="presOf" srcId="{53BFF637-4F0A-4667-9F32-B148B52F34A6}" destId="{1C47121A-B70A-4C59-A18F-A6046581DAD7}" srcOrd="1" destOrd="0" presId="urn:microsoft.com/office/officeart/2005/8/layout/hierarchy3"/>
    <dgm:cxn modelId="{A82A138B-B842-487D-A680-40580BF20D47}" type="presOf" srcId="{ADBB3F90-5590-4953-9762-2C69BEDBB2E6}" destId="{3FF40696-6D40-41E9-9BF3-A71592C82AA9}" srcOrd="0" destOrd="0" presId="urn:microsoft.com/office/officeart/2005/8/layout/hierarchy3"/>
    <dgm:cxn modelId="{43CE58B6-8F53-49B0-A016-1A72A4A4FBB5}" type="presOf" srcId="{C0AA5201-14D1-4B3F-BBD0-9F4447495BB2}" destId="{C439BE26-E192-4E2C-8560-8ACF6C8461BD}" srcOrd="0" destOrd="0" presId="urn:microsoft.com/office/officeart/2005/8/layout/hierarchy3"/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29A4731D-C735-4069-8D1C-7C047C2333C8}" type="presParOf" srcId="{9B4F96B7-F457-4992-B962-76B4F2F16991}" destId="{1217F584-B9DF-434D-B499-918CE1F24511}" srcOrd="0" destOrd="0" presId="urn:microsoft.com/office/officeart/2005/8/layout/hierarchy3"/>
    <dgm:cxn modelId="{CA08344A-5ABF-45C2-B060-8A6F90816854}" type="presParOf" srcId="{1217F584-B9DF-434D-B499-918CE1F24511}" destId="{7BC0273C-9F4C-459A-8D71-A063C1DF584D}" srcOrd="0" destOrd="0" presId="urn:microsoft.com/office/officeart/2005/8/layout/hierarchy3"/>
    <dgm:cxn modelId="{107D6BC1-3882-4E3F-8463-ECBA7A702C35}" type="presParOf" srcId="{7BC0273C-9F4C-459A-8D71-A063C1DF584D}" destId="{B6602EC3-7ACD-4262-BE60-352CF4BAA8BE}" srcOrd="0" destOrd="0" presId="urn:microsoft.com/office/officeart/2005/8/layout/hierarchy3"/>
    <dgm:cxn modelId="{3B785A92-FF36-45BC-8E5D-7EC8D9B587AC}" type="presParOf" srcId="{7BC0273C-9F4C-459A-8D71-A063C1DF584D}" destId="{1C47121A-B70A-4C59-A18F-A6046581DAD7}" srcOrd="1" destOrd="0" presId="urn:microsoft.com/office/officeart/2005/8/layout/hierarchy3"/>
    <dgm:cxn modelId="{2D1CE28F-5551-433F-95F6-4E648D954631}" type="presParOf" srcId="{1217F584-B9DF-434D-B499-918CE1F24511}" destId="{F9C6CEC4-D052-45AC-955C-D58AFCBCEFBD}" srcOrd="1" destOrd="0" presId="urn:microsoft.com/office/officeart/2005/8/layout/hierarchy3"/>
    <dgm:cxn modelId="{68BF0B0D-88B5-4F57-B0FA-2919CAD66B66}" type="presParOf" srcId="{F9C6CEC4-D052-45AC-955C-D58AFCBCEFBD}" destId="{6E49B2DB-09DE-4745-9F12-2192F3FB0454}" srcOrd="0" destOrd="0" presId="urn:microsoft.com/office/officeart/2005/8/layout/hierarchy3"/>
    <dgm:cxn modelId="{936BDF07-C0D8-47F0-BEB4-37B4E1C06903}" type="presParOf" srcId="{F9C6CEC4-D052-45AC-955C-D58AFCBCEFBD}" destId="{C439BE26-E192-4E2C-8560-8ACF6C8461BD}" srcOrd="1" destOrd="0" presId="urn:microsoft.com/office/officeart/2005/8/layout/hierarchy3"/>
    <dgm:cxn modelId="{53B79579-7354-4191-B71B-ED87055949D0}" type="presParOf" srcId="{F9C6CEC4-D052-45AC-955C-D58AFCBCEFBD}" destId="{023C9FB6-23B1-45C9-A23A-043EFAF1F328}" srcOrd="2" destOrd="0" presId="urn:microsoft.com/office/officeart/2005/8/layout/hierarchy3"/>
    <dgm:cxn modelId="{8480AAD8-8B62-469D-B540-321EEE6145A6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1. ПОВИШАВАНЕ НА КАПАЦИТЕТА НА ПЕДАГОГИЧЕСКИТЕ СПЕЦИАЛИСТИ ЗА РАБОТА В МУЛТИКУЛТУРНА</a:t>
          </a:r>
          <a:r>
            <a:rPr lang="en-US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</a:t>
          </a:r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СРЕДА</a:t>
          </a:r>
          <a:endParaRPr lang="bg-BG" sz="24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u="sng" dirty="0" smtClean="0">
              <a:latin typeface="Arial Black" panose="020B0A04020102020204" pitchFamily="34" charset="0"/>
            </a:rPr>
            <a:t>Допустими кандидати</a:t>
          </a:r>
          <a:r>
            <a:rPr lang="bg-BG" sz="2000" dirty="0" smtClean="0">
              <a:latin typeface="Arial Black" panose="020B0A04020102020204" pitchFamily="34" charset="0"/>
            </a:rPr>
            <a:t>: Висши училища, научни организации, обучителни организации, специализирани обслужващи звена.</a:t>
          </a:r>
          <a:endParaRPr lang="bg-BG" sz="2000" i="0" dirty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u="sng" dirty="0" smtClean="0">
              <a:latin typeface="Arial Black" panose="020B0A04020102020204" pitchFamily="34" charset="0"/>
            </a:rPr>
            <a:t>Допустими дейности</a:t>
          </a:r>
          <a:r>
            <a:rPr lang="bg-BG" sz="2000" dirty="0" smtClean="0">
              <a:latin typeface="Arial Black" panose="020B0A04020102020204" pitchFamily="34" charset="0"/>
            </a:rPr>
            <a:t>: - Провеждане на краткосрочни обучения на учители, педагогически специалисти и директори за работа в мултикултурна среда; - Актуализиране на учебните планове на ВУ, подготвящи </a:t>
          </a:r>
          <a:r>
            <a:rPr lang="bg-BG" sz="2000" dirty="0" err="1" smtClean="0">
              <a:latin typeface="Arial Black" panose="020B0A04020102020204" pitchFamily="34" charset="0"/>
            </a:rPr>
            <a:t>пед</a:t>
          </a:r>
          <a:r>
            <a:rPr lang="bg-BG" sz="2000" dirty="0" smtClean="0">
              <a:latin typeface="Arial Black" panose="020B0A04020102020204" pitchFamily="34" charset="0"/>
            </a:rPr>
            <a:t>. специалисти и др.</a:t>
          </a:r>
          <a:endParaRPr lang="bg-BG" sz="2000" dirty="0"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LinFactNeighborX="0" custLinFactNeighborY="-13493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81853" custLinFactNeighborX="-4004" custLinFactNeighborY="98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6C528DE3-3160-45C6-A6E2-03EF80D475AA}" type="presOf" srcId="{ADBB3F90-5590-4953-9762-2C69BEDBB2E6}" destId="{3FF40696-6D40-41E9-9BF3-A71592C82AA9}" srcOrd="0" destOrd="0" presId="urn:microsoft.com/office/officeart/2005/8/layout/hierarchy3"/>
    <dgm:cxn modelId="{6BF6948A-4350-47E3-9192-8DF5969F2FD9}" type="presOf" srcId="{F7F13201-8E77-4CAA-BA5D-A010E2690A51}" destId="{6E49B2DB-09DE-4745-9F12-2192F3FB0454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C705D47C-B1CA-40D7-8089-090724262FAC}" type="presOf" srcId="{53BFF637-4F0A-4667-9F32-B148B52F34A6}" destId="{B6602EC3-7ACD-4262-BE60-352CF4BAA8BE}" srcOrd="0" destOrd="0" presId="urn:microsoft.com/office/officeart/2005/8/layout/hierarchy3"/>
    <dgm:cxn modelId="{E9264FAE-3CBB-4061-BB46-E219550E06C2}" type="presOf" srcId="{0800E698-F7AC-4CBD-89A0-2D88D7D42805}" destId="{9B4F96B7-F457-4992-B962-76B4F2F16991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D7FA5742-BDF9-4D37-A48A-997AE46D876B}" type="presOf" srcId="{53BFF637-4F0A-4667-9F32-B148B52F34A6}" destId="{1C47121A-B70A-4C59-A18F-A6046581DAD7}" srcOrd="1" destOrd="0" presId="urn:microsoft.com/office/officeart/2005/8/layout/hierarchy3"/>
    <dgm:cxn modelId="{DBE0C073-035C-462D-919E-216A444DDF8F}" type="presOf" srcId="{249A8937-BDA8-4C8E-884A-DE7692C7CC1A}" destId="{023C9FB6-23B1-45C9-A23A-043EFAF1F328}" srcOrd="0" destOrd="0" presId="urn:microsoft.com/office/officeart/2005/8/layout/hierarchy3"/>
    <dgm:cxn modelId="{750AB029-DABB-4791-9BAD-D9607D2CE938}" type="presOf" srcId="{C0AA5201-14D1-4B3F-BBD0-9F4447495BB2}" destId="{C439BE26-E192-4E2C-8560-8ACF6C8461BD}" srcOrd="0" destOrd="0" presId="urn:microsoft.com/office/officeart/2005/8/layout/hierarchy3"/>
    <dgm:cxn modelId="{6ED90091-6D0A-412C-9FC4-7A4F8597C406}" type="presParOf" srcId="{9B4F96B7-F457-4992-B962-76B4F2F16991}" destId="{1217F584-B9DF-434D-B499-918CE1F24511}" srcOrd="0" destOrd="0" presId="urn:microsoft.com/office/officeart/2005/8/layout/hierarchy3"/>
    <dgm:cxn modelId="{B87F5E69-3722-4A0A-9DEA-52D66EE1ABF1}" type="presParOf" srcId="{1217F584-B9DF-434D-B499-918CE1F24511}" destId="{7BC0273C-9F4C-459A-8D71-A063C1DF584D}" srcOrd="0" destOrd="0" presId="urn:microsoft.com/office/officeart/2005/8/layout/hierarchy3"/>
    <dgm:cxn modelId="{888FFC60-3CF4-46AE-A092-E77B91E150AD}" type="presParOf" srcId="{7BC0273C-9F4C-459A-8D71-A063C1DF584D}" destId="{B6602EC3-7ACD-4262-BE60-352CF4BAA8BE}" srcOrd="0" destOrd="0" presId="urn:microsoft.com/office/officeart/2005/8/layout/hierarchy3"/>
    <dgm:cxn modelId="{BCAE16E4-F3F6-4BD0-97F8-E64B02B72D98}" type="presParOf" srcId="{7BC0273C-9F4C-459A-8D71-A063C1DF584D}" destId="{1C47121A-B70A-4C59-A18F-A6046581DAD7}" srcOrd="1" destOrd="0" presId="urn:microsoft.com/office/officeart/2005/8/layout/hierarchy3"/>
    <dgm:cxn modelId="{0B171693-13CB-4C82-AD36-F6DDA83647C9}" type="presParOf" srcId="{1217F584-B9DF-434D-B499-918CE1F24511}" destId="{F9C6CEC4-D052-45AC-955C-D58AFCBCEFBD}" srcOrd="1" destOrd="0" presId="urn:microsoft.com/office/officeart/2005/8/layout/hierarchy3"/>
    <dgm:cxn modelId="{69E7CE83-60AC-4095-B457-0464C2A911F2}" type="presParOf" srcId="{F9C6CEC4-D052-45AC-955C-D58AFCBCEFBD}" destId="{6E49B2DB-09DE-4745-9F12-2192F3FB0454}" srcOrd="0" destOrd="0" presId="urn:microsoft.com/office/officeart/2005/8/layout/hierarchy3"/>
    <dgm:cxn modelId="{072123BB-14E0-4787-A344-6E9FF85AEF9D}" type="presParOf" srcId="{F9C6CEC4-D052-45AC-955C-D58AFCBCEFBD}" destId="{C439BE26-E192-4E2C-8560-8ACF6C8461BD}" srcOrd="1" destOrd="0" presId="urn:microsoft.com/office/officeart/2005/8/layout/hierarchy3"/>
    <dgm:cxn modelId="{CBDE9694-D15C-4334-AEA2-E9F5533BDA74}" type="presParOf" srcId="{F9C6CEC4-D052-45AC-955C-D58AFCBCEFBD}" destId="{023C9FB6-23B1-45C9-A23A-043EFAF1F328}" srcOrd="2" destOrd="0" presId="urn:microsoft.com/office/officeart/2005/8/layout/hierarchy3"/>
    <dgm:cxn modelId="{F36EDCA9-772D-445C-8F5A-0A18070838C2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800" b="1" i="1" u="none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2. АКТИВНО ПРИОБЩАВАНЕ В СИСТЕМАТА НА ПРЕДУЧИЛИЩНОТО ОБРАЗОВАНИЕ</a:t>
          </a:r>
          <a:endParaRPr lang="bg-BG" sz="2800" b="1" i="1" u="none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latin typeface="Arial Black" panose="020B0A04020102020204" pitchFamily="34" charset="0"/>
            </a:rPr>
            <a:t>82 500 000 лв. (юли 2018 г.)</a:t>
          </a:r>
          <a:endParaRPr lang="bg-BG" sz="2000" i="0" dirty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Предоставяне на БФП чрез – директно предоставяне на конкретен бенефициент по чл. 2, т. 2 от ПМС 162 от 2016 г.</a:t>
          </a:r>
          <a:endParaRPr lang="bg-BG" sz="2000" dirty="0"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LinFactNeighborX="0" custLinFactNeighborY="-37470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1565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F40541FA-4537-432F-9F95-3EBCA604EC92}" type="presOf" srcId="{249A8937-BDA8-4C8E-884A-DE7692C7CC1A}" destId="{023C9FB6-23B1-45C9-A23A-043EFAF1F328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7B9C4104-684D-4862-B29F-FBBDF2CE1034}" type="presOf" srcId="{F7F13201-8E77-4CAA-BA5D-A010E2690A51}" destId="{6E49B2DB-09DE-4745-9F12-2192F3FB0454}" srcOrd="0" destOrd="0" presId="urn:microsoft.com/office/officeart/2005/8/layout/hierarchy3"/>
    <dgm:cxn modelId="{3AFA7433-18A1-4C34-9DD3-4298CEEC87C3}" type="presOf" srcId="{53BFF637-4F0A-4667-9F32-B148B52F34A6}" destId="{B6602EC3-7ACD-4262-BE60-352CF4BAA8BE}" srcOrd="0" destOrd="0" presId="urn:microsoft.com/office/officeart/2005/8/layout/hierarchy3"/>
    <dgm:cxn modelId="{4879792D-6266-4F49-81D3-B3163DF85B82}" type="presOf" srcId="{ADBB3F90-5590-4953-9762-2C69BEDBB2E6}" destId="{3FF40696-6D40-41E9-9BF3-A71592C82AA9}" srcOrd="0" destOrd="0" presId="urn:microsoft.com/office/officeart/2005/8/layout/hierarchy3"/>
    <dgm:cxn modelId="{2FC4E0AC-D0BC-48C4-9361-59499A64F77B}" type="presOf" srcId="{53BFF637-4F0A-4667-9F32-B148B52F34A6}" destId="{1C47121A-B70A-4C59-A18F-A6046581DAD7}" srcOrd="1" destOrd="0" presId="urn:microsoft.com/office/officeart/2005/8/layout/hierarchy3"/>
    <dgm:cxn modelId="{F84F6007-4774-41F5-BD4E-E72C97513A33}" type="presOf" srcId="{0800E698-F7AC-4CBD-89A0-2D88D7D42805}" destId="{9B4F96B7-F457-4992-B962-76B4F2F16991}" srcOrd="0" destOrd="0" presId="urn:microsoft.com/office/officeart/2005/8/layout/hierarchy3"/>
    <dgm:cxn modelId="{8F179578-54F1-4FFF-9AAA-9E249F4B8511}" type="presOf" srcId="{C0AA5201-14D1-4B3F-BBD0-9F4447495BB2}" destId="{C439BE26-E192-4E2C-8560-8ACF6C8461BD}" srcOrd="0" destOrd="0" presId="urn:microsoft.com/office/officeart/2005/8/layout/hierarchy3"/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C025B65F-5E9C-438C-947F-81D1DC867AEC}" type="presParOf" srcId="{9B4F96B7-F457-4992-B962-76B4F2F16991}" destId="{1217F584-B9DF-434D-B499-918CE1F24511}" srcOrd="0" destOrd="0" presId="urn:microsoft.com/office/officeart/2005/8/layout/hierarchy3"/>
    <dgm:cxn modelId="{C503B3A9-F9CE-4757-B02F-6AA608DD6757}" type="presParOf" srcId="{1217F584-B9DF-434D-B499-918CE1F24511}" destId="{7BC0273C-9F4C-459A-8D71-A063C1DF584D}" srcOrd="0" destOrd="0" presId="urn:microsoft.com/office/officeart/2005/8/layout/hierarchy3"/>
    <dgm:cxn modelId="{DC7F9E6E-A69C-4E8A-A2D6-C855AFE98D6C}" type="presParOf" srcId="{7BC0273C-9F4C-459A-8D71-A063C1DF584D}" destId="{B6602EC3-7ACD-4262-BE60-352CF4BAA8BE}" srcOrd="0" destOrd="0" presId="urn:microsoft.com/office/officeart/2005/8/layout/hierarchy3"/>
    <dgm:cxn modelId="{541394F7-5481-42E6-BB6D-842425C42624}" type="presParOf" srcId="{7BC0273C-9F4C-459A-8D71-A063C1DF584D}" destId="{1C47121A-B70A-4C59-A18F-A6046581DAD7}" srcOrd="1" destOrd="0" presId="urn:microsoft.com/office/officeart/2005/8/layout/hierarchy3"/>
    <dgm:cxn modelId="{89F4FEDA-A6A9-4905-BFDC-7E3071FF9F34}" type="presParOf" srcId="{1217F584-B9DF-434D-B499-918CE1F24511}" destId="{F9C6CEC4-D052-45AC-955C-D58AFCBCEFBD}" srcOrd="1" destOrd="0" presId="urn:microsoft.com/office/officeart/2005/8/layout/hierarchy3"/>
    <dgm:cxn modelId="{C551D78A-A847-44A5-A797-B88D57776121}" type="presParOf" srcId="{F9C6CEC4-D052-45AC-955C-D58AFCBCEFBD}" destId="{6E49B2DB-09DE-4745-9F12-2192F3FB0454}" srcOrd="0" destOrd="0" presId="urn:microsoft.com/office/officeart/2005/8/layout/hierarchy3"/>
    <dgm:cxn modelId="{7CD1706D-DCCE-41CF-8545-4E13DC6587CA}" type="presParOf" srcId="{F9C6CEC4-D052-45AC-955C-D58AFCBCEFBD}" destId="{C439BE26-E192-4E2C-8560-8ACF6C8461BD}" srcOrd="1" destOrd="0" presId="urn:microsoft.com/office/officeart/2005/8/layout/hierarchy3"/>
    <dgm:cxn modelId="{68DCE219-D37F-4520-A596-AF1A75D915E8}" type="presParOf" srcId="{F9C6CEC4-D052-45AC-955C-D58AFCBCEFBD}" destId="{023C9FB6-23B1-45C9-A23A-043EFAF1F328}" srcOrd="2" destOrd="0" presId="urn:microsoft.com/office/officeart/2005/8/layout/hierarchy3"/>
    <dgm:cxn modelId="{4B76C756-EB5C-4AC4-A09E-5A1912B55824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3. ПОДКРЕПА НА УЯЗВИМИ ГРУПИ ЗА ДОСТЪП ДО ВИСШЕ ОБРАЗОВАНИЕ </a:t>
          </a:r>
          <a:endParaRPr lang="bg-BG" sz="24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Общ размер на БФП по процедурата (в лв.) –</a:t>
          </a:r>
          <a:r>
            <a:rPr lang="bg-BG" sz="2400" dirty="0" smtClean="0">
              <a:latin typeface="Arial Black" panose="020B0A04020102020204" pitchFamily="34" charset="0"/>
            </a:rPr>
            <a:t> </a:t>
          </a:r>
        </a:p>
        <a:p>
          <a:pPr algn="ctr"/>
          <a:r>
            <a:rPr lang="bg-BG" sz="2400" b="1" i="0" dirty="0" smtClean="0">
              <a:latin typeface="Arial Black" panose="020B0A04020102020204" pitchFamily="34" charset="0"/>
            </a:rPr>
            <a:t>6 500 000 лв. (Декември 2018 г.)</a:t>
          </a:r>
          <a:endParaRPr lang="bg-BG" sz="2400" i="0" dirty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200" dirty="0" smtClean="0">
              <a:latin typeface="Arial Black" panose="020B0A04020102020204" pitchFamily="34" charset="0"/>
            </a:rPr>
            <a:t>Предоставяне на БФП – чрез подбор на проектни предложения </a:t>
          </a:r>
          <a:r>
            <a:rPr lang="bg-BG" sz="2200" baseline="0" dirty="0" smtClean="0">
              <a:latin typeface="Arial Black" panose="020B0A04020102020204" pitchFamily="34" charset="0"/>
            </a:rPr>
            <a:t>на проектни предложения по чл. 2, т. 1 от ПМС № 160 от 2016 г. </a:t>
          </a:r>
          <a:endParaRPr lang="bg-BG" sz="2200" dirty="0"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LinFactNeighborX="0" custLinFactNeighborY="-34353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1565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695E5DE1-FAC9-4E1A-8692-8F6C6E344A86}" type="presOf" srcId="{F7F13201-8E77-4CAA-BA5D-A010E2690A51}" destId="{6E49B2DB-09DE-4745-9F12-2192F3FB0454}" srcOrd="0" destOrd="0" presId="urn:microsoft.com/office/officeart/2005/8/layout/hierarchy3"/>
    <dgm:cxn modelId="{54CB91CA-CE80-47B7-A93A-39EE3A1D4BD1}" type="presOf" srcId="{249A8937-BDA8-4C8E-884A-DE7692C7CC1A}" destId="{023C9FB6-23B1-45C9-A23A-043EFAF1F328}" srcOrd="0" destOrd="0" presId="urn:microsoft.com/office/officeart/2005/8/layout/hierarchy3"/>
    <dgm:cxn modelId="{3F710B54-68AF-4C28-9C9B-C1138F2FCBA9}" type="presOf" srcId="{0800E698-F7AC-4CBD-89A0-2D88D7D42805}" destId="{9B4F96B7-F457-4992-B962-76B4F2F16991}" srcOrd="0" destOrd="0" presId="urn:microsoft.com/office/officeart/2005/8/layout/hierarchy3"/>
    <dgm:cxn modelId="{A9635C4C-709D-4836-A3B1-04F3C80B364A}" type="presOf" srcId="{C0AA5201-14D1-4B3F-BBD0-9F4447495BB2}" destId="{C439BE26-E192-4E2C-8560-8ACF6C8461BD}" srcOrd="0" destOrd="0" presId="urn:microsoft.com/office/officeart/2005/8/layout/hierarchy3"/>
    <dgm:cxn modelId="{5CBDABF9-B6B1-4C61-878F-F3B575BDD2D4}" type="presOf" srcId="{ADBB3F90-5590-4953-9762-2C69BEDBB2E6}" destId="{3FF40696-6D40-41E9-9BF3-A71592C82AA9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BF148928-7C52-435F-B9C1-C89D6B1ABBBF}" type="presOf" srcId="{53BFF637-4F0A-4667-9F32-B148B52F34A6}" destId="{1C47121A-B70A-4C59-A18F-A6046581DAD7}" srcOrd="1" destOrd="0" presId="urn:microsoft.com/office/officeart/2005/8/layout/hierarchy3"/>
    <dgm:cxn modelId="{3818F190-A18E-4E56-B8EB-2310E5F93AF5}" type="presOf" srcId="{53BFF637-4F0A-4667-9F32-B148B52F34A6}" destId="{B6602EC3-7ACD-4262-BE60-352CF4BAA8BE}" srcOrd="0" destOrd="0" presId="urn:microsoft.com/office/officeart/2005/8/layout/hierarchy3"/>
    <dgm:cxn modelId="{55C753D7-1DB7-4A7C-BD53-53E4E992F103}" type="presParOf" srcId="{9B4F96B7-F457-4992-B962-76B4F2F16991}" destId="{1217F584-B9DF-434D-B499-918CE1F24511}" srcOrd="0" destOrd="0" presId="urn:microsoft.com/office/officeart/2005/8/layout/hierarchy3"/>
    <dgm:cxn modelId="{7BF16D8D-F794-43CF-B740-F247D7AD4974}" type="presParOf" srcId="{1217F584-B9DF-434D-B499-918CE1F24511}" destId="{7BC0273C-9F4C-459A-8D71-A063C1DF584D}" srcOrd="0" destOrd="0" presId="urn:microsoft.com/office/officeart/2005/8/layout/hierarchy3"/>
    <dgm:cxn modelId="{8908EB61-B1AA-4AC8-971E-965C365D259D}" type="presParOf" srcId="{7BC0273C-9F4C-459A-8D71-A063C1DF584D}" destId="{B6602EC3-7ACD-4262-BE60-352CF4BAA8BE}" srcOrd="0" destOrd="0" presId="urn:microsoft.com/office/officeart/2005/8/layout/hierarchy3"/>
    <dgm:cxn modelId="{981C6C57-26CA-442D-829B-36989DA01623}" type="presParOf" srcId="{7BC0273C-9F4C-459A-8D71-A063C1DF584D}" destId="{1C47121A-B70A-4C59-A18F-A6046581DAD7}" srcOrd="1" destOrd="0" presId="urn:microsoft.com/office/officeart/2005/8/layout/hierarchy3"/>
    <dgm:cxn modelId="{D0E2E326-141E-43B1-9A87-42AA43FAAC4B}" type="presParOf" srcId="{1217F584-B9DF-434D-B499-918CE1F24511}" destId="{F9C6CEC4-D052-45AC-955C-D58AFCBCEFBD}" srcOrd="1" destOrd="0" presId="urn:microsoft.com/office/officeart/2005/8/layout/hierarchy3"/>
    <dgm:cxn modelId="{41594DE8-A1CC-4BF8-AFA4-5D53A5387EC8}" type="presParOf" srcId="{F9C6CEC4-D052-45AC-955C-D58AFCBCEFBD}" destId="{6E49B2DB-09DE-4745-9F12-2192F3FB0454}" srcOrd="0" destOrd="0" presId="urn:microsoft.com/office/officeart/2005/8/layout/hierarchy3"/>
    <dgm:cxn modelId="{0C8D24BE-8051-4A7B-8E1D-49090E9D9D17}" type="presParOf" srcId="{F9C6CEC4-D052-45AC-955C-D58AFCBCEFBD}" destId="{C439BE26-E192-4E2C-8560-8ACF6C8461BD}" srcOrd="1" destOrd="0" presId="urn:microsoft.com/office/officeart/2005/8/layout/hierarchy3"/>
    <dgm:cxn modelId="{A8D461BC-05AE-432D-BAC1-139D9D983257}" type="presParOf" srcId="{F9C6CEC4-D052-45AC-955C-D58AFCBCEFBD}" destId="{023C9FB6-23B1-45C9-A23A-043EFAF1F328}" srcOrd="2" destOrd="0" presId="urn:microsoft.com/office/officeart/2005/8/layout/hierarchy3"/>
    <dgm:cxn modelId="{660C940D-84F8-41E2-98B8-62AABF49713E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bg-BG" sz="2400" b="1" i="1" cap="none" spc="0" dirty="0" smtClean="0">
              <a:ln w="12700"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3. ПОДКРЕПА НА УЯЗВИМИ ГРУПИ ЗА ДОСТЪП ДО ВИСШЕ ОБРАЗОВАНИЕ </a:t>
          </a:r>
          <a:endParaRPr lang="bg-BG" sz="2400" b="1" cap="none" spc="0" dirty="0">
            <a:ln w="12700">
              <a:prstDash val="solid"/>
            </a:ln>
            <a:solidFill>
              <a:schemeClr val="bg2">
                <a:lumMod val="75000"/>
              </a:schemeClr>
            </a:solid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solidFill>
          <a:schemeClr val="tx2">
            <a:lumMod val="50000"/>
            <a:alpha val="90000"/>
          </a:schemeClr>
        </a:solidFill>
      </dgm:spPr>
      <dgm:t>
        <a:bodyPr/>
        <a:lstStyle/>
        <a:p>
          <a:pPr algn="ctr"/>
          <a:r>
            <a:rPr lang="bg-BG" sz="2000" u="sng" dirty="0" smtClean="0">
              <a:latin typeface="Arial Black" panose="020B0A04020102020204" pitchFamily="34" charset="0"/>
            </a:rPr>
            <a:t>Допустими кандидати: </a:t>
          </a:r>
          <a:r>
            <a:rPr lang="bg-BG" sz="2000" u="none" dirty="0" smtClean="0">
              <a:latin typeface="Arial Black" panose="020B0A04020102020204" pitchFamily="34" charset="0"/>
            </a:rPr>
            <a:t>- Училища; - Висши училища; - БАН; - Селскостопанска академия; - Организации с нестопанска цел; - Научни организации и др.</a:t>
          </a:r>
          <a:endParaRPr lang="ru-RU" sz="2000" u="none" dirty="0" smtClean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solidFill>
          <a:schemeClr val="tx2">
            <a:lumMod val="50000"/>
            <a:alpha val="90000"/>
          </a:schemeClr>
        </a:solidFill>
      </dgm:spPr>
      <dgm:t>
        <a:bodyPr/>
        <a:lstStyle/>
        <a:p>
          <a:pPr algn="ctr"/>
          <a:r>
            <a:rPr lang="bg-BG" sz="2200" u="sng" dirty="0" smtClean="0">
              <a:latin typeface="Arial Black" panose="020B0A04020102020204" pitchFamily="34" charset="0"/>
            </a:rPr>
            <a:t>Допустими дейности</a:t>
          </a:r>
          <a:r>
            <a:rPr lang="bg-BG" sz="2200" dirty="0" smtClean="0">
              <a:latin typeface="Arial Black" panose="020B0A04020102020204" pitchFamily="34" charset="0"/>
            </a:rPr>
            <a:t>: - Осигуряване на технически приспособления за достъп до сградите; - Обучение на преподаватели във ВУ за работа със специализираните софтуерни програми, закупени по проекта; - Заплащане на такси за обучение във висши училища и др.</a:t>
          </a:r>
          <a:r>
            <a:rPr lang="bg-BG" sz="2200" baseline="0" dirty="0" smtClean="0">
              <a:latin typeface="Arial Black" panose="020B0A04020102020204" pitchFamily="34" charset="0"/>
            </a:rPr>
            <a:t> </a:t>
          </a:r>
          <a:endParaRPr lang="bg-BG" sz="2200" dirty="0"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  <dgm:t>
        <a:bodyPr/>
        <a:lstStyle/>
        <a:p>
          <a:endParaRPr lang="bg-BG"/>
        </a:p>
      </dgm:t>
    </dgm:pt>
    <dgm:pt modelId="{7BC0273C-9F4C-459A-8D71-A063C1DF584D}" type="pres">
      <dgm:prSet presAssocID="{53BFF637-4F0A-4667-9F32-B148B52F34A6}" presName="rootComposite" presStyleCnt="0"/>
      <dgm:spPr/>
      <dgm:t>
        <a:bodyPr/>
        <a:lstStyle/>
        <a:p>
          <a:endParaRPr lang="bg-BG"/>
        </a:p>
      </dgm:t>
    </dgm:pt>
    <dgm:pt modelId="{B6602EC3-7ACD-4262-BE60-352CF4BAA8BE}" type="pres">
      <dgm:prSet presAssocID="{53BFF637-4F0A-4667-9F32-B148B52F34A6}" presName="rootText" presStyleLbl="node1" presStyleIdx="0" presStyleCnt="1" custScaleX="581818" custLinFactNeighborX="-89" custLinFactNeighborY="-57115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  <dgm:t>
        <a:bodyPr/>
        <a:lstStyle/>
        <a:p>
          <a:endParaRPr lang="bg-BG"/>
        </a:p>
      </dgm:t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45591" custScaleY="134869" custLinFactNeighborX="10523" custLinFactNeighborY="-7372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91013" custScaleY="172780" custLinFactNeighborX="1097" custLinFactNeighborY="-3071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F6D539F5-37BC-486A-9737-1A2170688093}" type="presOf" srcId="{0800E698-F7AC-4CBD-89A0-2D88D7D42805}" destId="{9B4F96B7-F457-4992-B962-76B4F2F16991}" srcOrd="0" destOrd="0" presId="urn:microsoft.com/office/officeart/2005/8/layout/hierarchy3"/>
    <dgm:cxn modelId="{F49C2F64-0183-4F6F-99BA-C8A0ABF7DA29}" type="presOf" srcId="{C0AA5201-14D1-4B3F-BBD0-9F4447495BB2}" destId="{C439BE26-E192-4E2C-8560-8ACF6C8461BD}" srcOrd="0" destOrd="0" presId="urn:microsoft.com/office/officeart/2005/8/layout/hierarchy3"/>
    <dgm:cxn modelId="{214C89CE-F7E9-4514-8401-FBDBC6A9D6A5}" type="presOf" srcId="{249A8937-BDA8-4C8E-884A-DE7692C7CC1A}" destId="{023C9FB6-23B1-45C9-A23A-043EFAF1F328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D8AF3B69-D661-42A0-BC22-C06FE75EDD06}" type="presOf" srcId="{ADBB3F90-5590-4953-9762-2C69BEDBB2E6}" destId="{3FF40696-6D40-41E9-9BF3-A71592C82AA9}" srcOrd="0" destOrd="0" presId="urn:microsoft.com/office/officeart/2005/8/layout/hierarchy3"/>
    <dgm:cxn modelId="{08B9A678-A5C4-42CF-89E4-4B976F92764D}" type="presOf" srcId="{53BFF637-4F0A-4667-9F32-B148B52F34A6}" destId="{1C47121A-B70A-4C59-A18F-A6046581DAD7}" srcOrd="1" destOrd="0" presId="urn:microsoft.com/office/officeart/2005/8/layout/hierarchy3"/>
    <dgm:cxn modelId="{AFAD535D-1210-49A6-B46B-09A42CFA0A19}" type="presOf" srcId="{53BFF637-4F0A-4667-9F32-B148B52F34A6}" destId="{B6602EC3-7ACD-4262-BE60-352CF4BAA8BE}" srcOrd="0" destOrd="0" presId="urn:microsoft.com/office/officeart/2005/8/layout/hierarchy3"/>
    <dgm:cxn modelId="{A27EAF14-FAA8-4DE4-AEDC-14CFE9260E2B}" type="presOf" srcId="{F7F13201-8E77-4CAA-BA5D-A010E2690A51}" destId="{6E49B2DB-09DE-4745-9F12-2192F3FB0454}" srcOrd="0" destOrd="0" presId="urn:microsoft.com/office/officeart/2005/8/layout/hierarchy3"/>
    <dgm:cxn modelId="{1515FFC1-75DC-4142-948E-FC693D16CC6A}" type="presParOf" srcId="{9B4F96B7-F457-4992-B962-76B4F2F16991}" destId="{1217F584-B9DF-434D-B499-918CE1F24511}" srcOrd="0" destOrd="0" presId="urn:microsoft.com/office/officeart/2005/8/layout/hierarchy3"/>
    <dgm:cxn modelId="{BA8C1DAF-B2FA-4B15-B008-43FB1B8D030A}" type="presParOf" srcId="{1217F584-B9DF-434D-B499-918CE1F24511}" destId="{7BC0273C-9F4C-459A-8D71-A063C1DF584D}" srcOrd="0" destOrd="0" presId="urn:microsoft.com/office/officeart/2005/8/layout/hierarchy3"/>
    <dgm:cxn modelId="{504EA807-C329-4C8B-9FBE-5C2243237386}" type="presParOf" srcId="{7BC0273C-9F4C-459A-8D71-A063C1DF584D}" destId="{B6602EC3-7ACD-4262-BE60-352CF4BAA8BE}" srcOrd="0" destOrd="0" presId="urn:microsoft.com/office/officeart/2005/8/layout/hierarchy3"/>
    <dgm:cxn modelId="{1A44174E-D93A-4E4E-B797-FBD07C4F851E}" type="presParOf" srcId="{7BC0273C-9F4C-459A-8D71-A063C1DF584D}" destId="{1C47121A-B70A-4C59-A18F-A6046581DAD7}" srcOrd="1" destOrd="0" presId="urn:microsoft.com/office/officeart/2005/8/layout/hierarchy3"/>
    <dgm:cxn modelId="{EEC09237-8314-4FFF-9A43-688E0C62A1AD}" type="presParOf" srcId="{1217F584-B9DF-434D-B499-918CE1F24511}" destId="{F9C6CEC4-D052-45AC-955C-D58AFCBCEFBD}" srcOrd="1" destOrd="0" presId="urn:microsoft.com/office/officeart/2005/8/layout/hierarchy3"/>
    <dgm:cxn modelId="{FA3FBC41-3DCE-4619-A6BE-19ED89645EE4}" type="presParOf" srcId="{F9C6CEC4-D052-45AC-955C-D58AFCBCEFBD}" destId="{6E49B2DB-09DE-4745-9F12-2192F3FB0454}" srcOrd="0" destOrd="0" presId="urn:microsoft.com/office/officeart/2005/8/layout/hierarchy3"/>
    <dgm:cxn modelId="{84AF945D-7FF0-4E7F-B4AC-E94469DDA1E8}" type="presParOf" srcId="{F9C6CEC4-D052-45AC-955C-D58AFCBCEFBD}" destId="{C439BE26-E192-4E2C-8560-8ACF6C8461BD}" srcOrd="1" destOrd="0" presId="urn:microsoft.com/office/officeart/2005/8/layout/hierarchy3"/>
    <dgm:cxn modelId="{C7D31DAB-0629-4ED6-AB66-DD6CCFAB9E4B}" type="presParOf" srcId="{F9C6CEC4-D052-45AC-955C-D58AFCBCEFBD}" destId="{023C9FB6-23B1-45C9-A23A-043EFAF1F328}" srcOrd="2" destOrd="0" presId="urn:microsoft.com/office/officeart/2005/8/layout/hierarchy3"/>
    <dgm:cxn modelId="{B5BA5F16-93F0-4EDD-B397-D8558452DEF7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86C0C7-9A91-4EB2-A477-CD071E14145D}" type="doc">
      <dgm:prSet loTypeId="urn:microsoft.com/office/officeart/2005/8/layout/hierarchy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A378D92B-F275-4B1E-963B-D17397984728}">
      <dgm:prSet phldrT="[Text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bg-BG" sz="2200" b="1" dirty="0" smtClean="0">
              <a:solidFill>
                <a:srgbClr val="002060"/>
              </a:solidFill>
              <a:latin typeface="Arial Black" panose="020B0A04020102020204" pitchFamily="34" charset="0"/>
            </a:rPr>
            <a:t>Целеви групи:</a:t>
          </a:r>
          <a:endParaRPr lang="bg-BG" sz="2200" b="1" dirty="0">
            <a:solidFill>
              <a:srgbClr val="002060"/>
            </a:solidFill>
            <a:latin typeface="Arial Black" panose="020B0A04020102020204" pitchFamily="34" charset="0"/>
          </a:endParaRPr>
        </a:p>
      </dgm:t>
    </dgm:pt>
    <dgm:pt modelId="{B1E189E2-33CA-4BD1-92D6-96065C7E4849}" type="parTrans" cxnId="{C13712F6-9F3D-4798-9215-557748045334}">
      <dgm:prSet/>
      <dgm:spPr/>
      <dgm:t>
        <a:bodyPr/>
        <a:lstStyle/>
        <a:p>
          <a:endParaRPr lang="bg-BG" sz="2000"/>
        </a:p>
      </dgm:t>
    </dgm:pt>
    <dgm:pt modelId="{1A3568C1-0476-42F4-BA19-57AA0F947DC5}" type="sibTrans" cxnId="{C13712F6-9F3D-4798-9215-557748045334}">
      <dgm:prSet/>
      <dgm:spPr/>
      <dgm:t>
        <a:bodyPr/>
        <a:lstStyle/>
        <a:p>
          <a:endParaRPr lang="bg-BG" sz="2000"/>
        </a:p>
      </dgm:t>
    </dgm:pt>
    <dgm:pt modelId="{3EA05DAD-7281-4AD7-9F1E-BDB3BF341D4D}">
      <dgm:prSet phldrT="[Text]" custT="1"/>
      <dgm:spPr/>
      <dgm:t>
        <a:bodyPr/>
        <a:lstStyle/>
        <a:p>
          <a:r>
            <a:rPr lang="bg-BG" sz="2000" b="1" dirty="0" smtClean="0">
              <a:solidFill>
                <a:srgbClr val="002060"/>
              </a:solidFill>
              <a:latin typeface="Arial Black" panose="020B0A04020102020204" pitchFamily="34" charset="0"/>
            </a:rPr>
            <a:t>деца от уязвими групи</a:t>
          </a:r>
          <a:endParaRPr lang="bg-BG" sz="2000" b="1" dirty="0">
            <a:solidFill>
              <a:srgbClr val="FF0000"/>
            </a:solidFill>
            <a:latin typeface="Arial Black" panose="020B0A04020102020204" pitchFamily="34" charset="0"/>
          </a:endParaRPr>
        </a:p>
      </dgm:t>
    </dgm:pt>
    <dgm:pt modelId="{8312D8E7-AEF8-4395-9BE3-50676BD70325}" type="parTrans" cxnId="{B28AA037-7176-45F6-809A-3525D3DD3B26}">
      <dgm:prSet/>
      <dgm:spPr/>
      <dgm:t>
        <a:bodyPr/>
        <a:lstStyle/>
        <a:p>
          <a:endParaRPr lang="bg-BG" sz="2000"/>
        </a:p>
      </dgm:t>
    </dgm:pt>
    <dgm:pt modelId="{024B78F5-9BFA-49F7-891A-4FED891CC90B}" type="sibTrans" cxnId="{B28AA037-7176-45F6-809A-3525D3DD3B26}">
      <dgm:prSet/>
      <dgm:spPr/>
      <dgm:t>
        <a:bodyPr/>
        <a:lstStyle/>
        <a:p>
          <a:endParaRPr lang="bg-BG" sz="2000"/>
        </a:p>
      </dgm:t>
    </dgm:pt>
    <dgm:pt modelId="{36003095-DE1D-48E8-BF71-BC6E1126F96B}">
      <dgm:prSet phldrT="[Text]" custT="1"/>
      <dgm:spPr/>
      <dgm:t>
        <a:bodyPr/>
        <a:lstStyle/>
        <a:p>
          <a:r>
            <a:rPr lang="bg-BG" sz="2000" b="1" dirty="0" smtClean="0">
              <a:solidFill>
                <a:srgbClr val="002060"/>
              </a:solidFill>
              <a:latin typeface="Arial Black" panose="020B0A04020102020204" pitchFamily="34" charset="0"/>
            </a:rPr>
            <a:t>учители</a:t>
          </a:r>
          <a:endParaRPr lang="bg-BG" sz="2000" b="1" dirty="0">
            <a:solidFill>
              <a:srgbClr val="FF0000"/>
            </a:solidFill>
            <a:latin typeface="Arial Black" panose="020B0A04020102020204" pitchFamily="34" charset="0"/>
          </a:endParaRPr>
        </a:p>
      </dgm:t>
    </dgm:pt>
    <dgm:pt modelId="{020E8583-4B25-4367-B980-04C70F910C3F}" type="parTrans" cxnId="{6209C157-C2A4-41BE-B516-0BA40981E183}">
      <dgm:prSet/>
      <dgm:spPr/>
      <dgm:t>
        <a:bodyPr/>
        <a:lstStyle/>
        <a:p>
          <a:endParaRPr lang="bg-BG" sz="2000"/>
        </a:p>
      </dgm:t>
    </dgm:pt>
    <dgm:pt modelId="{6FFBCA4B-581E-443F-B6C2-CE5B889DC8AF}" type="sibTrans" cxnId="{6209C157-C2A4-41BE-B516-0BA40981E183}">
      <dgm:prSet/>
      <dgm:spPr/>
      <dgm:t>
        <a:bodyPr/>
        <a:lstStyle/>
        <a:p>
          <a:endParaRPr lang="bg-BG" sz="2000"/>
        </a:p>
      </dgm:t>
    </dgm:pt>
    <dgm:pt modelId="{D28C3888-86E7-4A22-A0BF-F654FCB2CACD}">
      <dgm:prSet custT="1"/>
      <dgm:spPr/>
      <dgm:t>
        <a:bodyPr/>
        <a:lstStyle/>
        <a:p>
          <a:r>
            <a:rPr lang="bg-BG" sz="1800" dirty="0" smtClean="0">
              <a:solidFill>
                <a:srgbClr val="002060"/>
              </a:solidFill>
              <a:latin typeface="Arial Black" panose="020B0A04020102020204" pitchFamily="34" charset="0"/>
              <a:ea typeface="SimSun" panose="02010600030101010101" pitchFamily="2" charset="-122"/>
            </a:rPr>
            <a:t>други педагогически и </a:t>
          </a:r>
          <a:r>
            <a:rPr lang="bg-BG" sz="1800" dirty="0" err="1" smtClean="0">
              <a:solidFill>
                <a:srgbClr val="002060"/>
              </a:solidFill>
              <a:latin typeface="Arial Black" panose="020B0A04020102020204" pitchFamily="34" charset="0"/>
              <a:ea typeface="SimSun" panose="02010600030101010101" pitchFamily="2" charset="-122"/>
            </a:rPr>
            <a:t>непедагоги</a:t>
          </a:r>
          <a:r>
            <a:rPr lang="bg-BG" sz="1800" dirty="0" smtClean="0">
              <a:solidFill>
                <a:srgbClr val="002060"/>
              </a:solidFill>
              <a:latin typeface="Arial Black" panose="020B0A04020102020204" pitchFamily="34" charset="0"/>
              <a:ea typeface="SimSun" panose="02010600030101010101" pitchFamily="2" charset="-122"/>
            </a:rPr>
            <a:t> –</a:t>
          </a:r>
          <a:r>
            <a:rPr lang="bg-BG" sz="1800" dirty="0" err="1" smtClean="0">
              <a:solidFill>
                <a:srgbClr val="002060"/>
              </a:solidFill>
              <a:latin typeface="Arial Black" panose="020B0A04020102020204" pitchFamily="34" charset="0"/>
              <a:ea typeface="SimSun" panose="02010600030101010101" pitchFamily="2" charset="-122"/>
            </a:rPr>
            <a:t>чески</a:t>
          </a:r>
          <a:r>
            <a:rPr lang="bg-BG" sz="1800" dirty="0" smtClean="0">
              <a:solidFill>
                <a:srgbClr val="002060"/>
              </a:solidFill>
              <a:latin typeface="Arial Black" panose="020B0A04020102020204" pitchFamily="34" charset="0"/>
              <a:ea typeface="SimSun" panose="02010600030101010101" pitchFamily="2" charset="-122"/>
            </a:rPr>
            <a:t> специалисти</a:t>
          </a:r>
          <a:endParaRPr lang="bg-BG" sz="1800" b="1" dirty="0">
            <a:solidFill>
              <a:srgbClr val="002060"/>
            </a:solidFill>
            <a:latin typeface="Arial Black" panose="020B0A04020102020204" pitchFamily="34" charset="0"/>
          </a:endParaRPr>
        </a:p>
      </dgm:t>
    </dgm:pt>
    <dgm:pt modelId="{76B38DF3-E86A-45D3-9971-F73ADEA45B0F}" type="parTrans" cxnId="{3496DCE4-EE17-42A3-9017-415CDE283626}">
      <dgm:prSet/>
      <dgm:spPr/>
      <dgm:t>
        <a:bodyPr/>
        <a:lstStyle/>
        <a:p>
          <a:endParaRPr lang="bg-BG" sz="2000"/>
        </a:p>
      </dgm:t>
    </dgm:pt>
    <dgm:pt modelId="{4FA09FDF-2A1C-462F-920D-F44CB678C730}" type="sibTrans" cxnId="{3496DCE4-EE17-42A3-9017-415CDE283626}">
      <dgm:prSet/>
      <dgm:spPr/>
      <dgm:t>
        <a:bodyPr/>
        <a:lstStyle/>
        <a:p>
          <a:endParaRPr lang="bg-BG" sz="2000"/>
        </a:p>
      </dgm:t>
    </dgm:pt>
    <dgm:pt modelId="{FF19C078-C7E4-4599-BDF7-4F7514425250}">
      <dgm:prSet phldrT="[Text]" custT="1"/>
      <dgm:spPr/>
      <dgm:t>
        <a:bodyPr/>
        <a:lstStyle/>
        <a:p>
          <a:r>
            <a:rPr lang="bg-BG" sz="2000" b="1" dirty="0" smtClean="0">
              <a:solidFill>
                <a:srgbClr val="002060"/>
              </a:solidFill>
              <a:latin typeface="Arial Black" panose="020B0A04020102020204" pitchFamily="34" charset="0"/>
            </a:rPr>
            <a:t>родители</a:t>
          </a:r>
          <a:endParaRPr lang="bg-BG" sz="2000" b="1" dirty="0">
            <a:solidFill>
              <a:srgbClr val="FF0000"/>
            </a:solidFill>
            <a:latin typeface="Arial Black" panose="020B0A04020102020204" pitchFamily="34" charset="0"/>
          </a:endParaRPr>
        </a:p>
      </dgm:t>
    </dgm:pt>
    <dgm:pt modelId="{9B420509-4EB8-48B8-AFB1-D078A218972D}" type="parTrans" cxnId="{135528D7-2DB5-4FF5-BF89-F7700C3A5305}">
      <dgm:prSet/>
      <dgm:spPr/>
      <dgm:t>
        <a:bodyPr/>
        <a:lstStyle/>
        <a:p>
          <a:endParaRPr lang="bg-BG"/>
        </a:p>
      </dgm:t>
    </dgm:pt>
    <dgm:pt modelId="{55C3C9D6-42F0-43F8-BA49-822A26A6BE31}" type="sibTrans" cxnId="{135528D7-2DB5-4FF5-BF89-F7700C3A5305}">
      <dgm:prSet/>
      <dgm:spPr/>
      <dgm:t>
        <a:bodyPr/>
        <a:lstStyle/>
        <a:p>
          <a:endParaRPr lang="bg-BG"/>
        </a:p>
      </dgm:t>
    </dgm:pt>
    <dgm:pt modelId="{E26ADB70-E496-4304-839C-AF24F59ED3AD}" type="pres">
      <dgm:prSet presAssocID="{5386C0C7-9A91-4EB2-A477-CD071E14145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F9F845C3-9FFD-4D19-B633-E7DEC9CE2087}" type="pres">
      <dgm:prSet presAssocID="{A378D92B-F275-4B1E-963B-D17397984728}" presName="hierRoot1" presStyleCnt="0"/>
      <dgm:spPr/>
      <dgm:t>
        <a:bodyPr/>
        <a:lstStyle/>
        <a:p>
          <a:endParaRPr lang="bg-BG"/>
        </a:p>
      </dgm:t>
    </dgm:pt>
    <dgm:pt modelId="{5D5FF00B-78E6-4073-91FD-38A79E132F87}" type="pres">
      <dgm:prSet presAssocID="{A378D92B-F275-4B1E-963B-D17397984728}" presName="composite" presStyleCnt="0"/>
      <dgm:spPr/>
      <dgm:t>
        <a:bodyPr/>
        <a:lstStyle/>
        <a:p>
          <a:endParaRPr lang="bg-BG"/>
        </a:p>
      </dgm:t>
    </dgm:pt>
    <dgm:pt modelId="{4A50199B-2BFE-4BAD-9C77-5F0349BA5E00}" type="pres">
      <dgm:prSet presAssocID="{A378D92B-F275-4B1E-963B-D17397984728}" presName="background" presStyleLbl="node0" presStyleIdx="0" presStyleCnt="1"/>
      <dgm:spPr/>
      <dgm:t>
        <a:bodyPr/>
        <a:lstStyle/>
        <a:p>
          <a:endParaRPr lang="bg-BG"/>
        </a:p>
      </dgm:t>
    </dgm:pt>
    <dgm:pt modelId="{EBA6574E-5C8F-4161-A7A3-08A2C78B7F88}" type="pres">
      <dgm:prSet presAssocID="{A378D92B-F275-4B1E-963B-D17397984728}" presName="text" presStyleLbl="fgAcc0" presStyleIdx="0" presStyleCnt="1" custScaleX="200142" custScaleY="67013" custLinFactNeighborX="6096" custLinFactNeighborY="-5795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5A2CE944-F343-4308-8602-B0DE2A77676A}" type="pres">
      <dgm:prSet presAssocID="{A378D92B-F275-4B1E-963B-D17397984728}" presName="hierChild2" presStyleCnt="0"/>
      <dgm:spPr/>
      <dgm:t>
        <a:bodyPr/>
        <a:lstStyle/>
        <a:p>
          <a:endParaRPr lang="bg-BG"/>
        </a:p>
      </dgm:t>
    </dgm:pt>
    <dgm:pt modelId="{7A2B6468-8408-4977-82D1-F9709D6F9951}" type="pres">
      <dgm:prSet presAssocID="{8312D8E7-AEF8-4395-9BE3-50676BD70325}" presName="Name10" presStyleLbl="parChTrans1D2" presStyleIdx="0" presStyleCnt="4"/>
      <dgm:spPr/>
      <dgm:t>
        <a:bodyPr/>
        <a:lstStyle/>
        <a:p>
          <a:endParaRPr lang="bg-BG"/>
        </a:p>
      </dgm:t>
    </dgm:pt>
    <dgm:pt modelId="{85880058-52B8-482D-B1FA-A8172BCB7A48}" type="pres">
      <dgm:prSet presAssocID="{3EA05DAD-7281-4AD7-9F1E-BDB3BF341D4D}" presName="hierRoot2" presStyleCnt="0"/>
      <dgm:spPr/>
      <dgm:t>
        <a:bodyPr/>
        <a:lstStyle/>
        <a:p>
          <a:endParaRPr lang="bg-BG"/>
        </a:p>
      </dgm:t>
    </dgm:pt>
    <dgm:pt modelId="{80840E34-B4DB-499E-8F84-EAF7FA66751A}" type="pres">
      <dgm:prSet presAssocID="{3EA05DAD-7281-4AD7-9F1E-BDB3BF341D4D}" presName="composite2" presStyleCnt="0"/>
      <dgm:spPr/>
      <dgm:t>
        <a:bodyPr/>
        <a:lstStyle/>
        <a:p>
          <a:endParaRPr lang="bg-BG"/>
        </a:p>
      </dgm:t>
    </dgm:pt>
    <dgm:pt modelId="{B15E5686-30EE-4460-9BCD-B77D464B3D3F}" type="pres">
      <dgm:prSet presAssocID="{3EA05DAD-7281-4AD7-9F1E-BDB3BF341D4D}" presName="background2" presStyleLbl="node2" presStyleIdx="0" presStyleCnt="4"/>
      <dgm:spPr/>
      <dgm:t>
        <a:bodyPr/>
        <a:lstStyle/>
        <a:p>
          <a:endParaRPr lang="bg-BG"/>
        </a:p>
      </dgm:t>
    </dgm:pt>
    <dgm:pt modelId="{2B74E637-2EFE-4FFF-A9B9-DB2F26DDA051}" type="pres">
      <dgm:prSet presAssocID="{3EA05DAD-7281-4AD7-9F1E-BDB3BF341D4D}" presName="text2" presStyleLbl="fgAcc2" presStyleIdx="0" presStyleCnt="4" custScaleX="134159" custScaleY="158344" custLinFactNeighborY="-39836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242FB82B-1088-4C95-94A6-006F1074A04F}" type="pres">
      <dgm:prSet presAssocID="{3EA05DAD-7281-4AD7-9F1E-BDB3BF341D4D}" presName="hierChild3" presStyleCnt="0"/>
      <dgm:spPr/>
      <dgm:t>
        <a:bodyPr/>
        <a:lstStyle/>
        <a:p>
          <a:endParaRPr lang="bg-BG"/>
        </a:p>
      </dgm:t>
    </dgm:pt>
    <dgm:pt modelId="{7D909F48-4543-4F4A-B055-00343D6412E1}" type="pres">
      <dgm:prSet presAssocID="{9B420509-4EB8-48B8-AFB1-D078A218972D}" presName="Name10" presStyleLbl="parChTrans1D2" presStyleIdx="1" presStyleCnt="4"/>
      <dgm:spPr/>
      <dgm:t>
        <a:bodyPr/>
        <a:lstStyle/>
        <a:p>
          <a:endParaRPr lang="bg-BG"/>
        </a:p>
      </dgm:t>
    </dgm:pt>
    <dgm:pt modelId="{CB5270E5-7E3A-41AD-9354-0F57C69255C7}" type="pres">
      <dgm:prSet presAssocID="{FF19C078-C7E4-4599-BDF7-4F7514425250}" presName="hierRoot2" presStyleCnt="0"/>
      <dgm:spPr/>
    </dgm:pt>
    <dgm:pt modelId="{23BDD253-21F6-4F9C-BF6B-ADB9CAFBFC84}" type="pres">
      <dgm:prSet presAssocID="{FF19C078-C7E4-4599-BDF7-4F7514425250}" presName="composite2" presStyleCnt="0"/>
      <dgm:spPr/>
    </dgm:pt>
    <dgm:pt modelId="{683C8E3F-B5B5-44FE-ADBE-8F8503B40F25}" type="pres">
      <dgm:prSet presAssocID="{FF19C078-C7E4-4599-BDF7-4F7514425250}" presName="background2" presStyleLbl="node2" presStyleIdx="1" presStyleCnt="4"/>
      <dgm:spPr/>
    </dgm:pt>
    <dgm:pt modelId="{B804E1B6-EC4C-4966-A1E9-B23BD8ED1B33}" type="pres">
      <dgm:prSet presAssocID="{FF19C078-C7E4-4599-BDF7-4F7514425250}" presName="text2" presStyleLbl="fgAcc2" presStyleIdx="1" presStyleCnt="4" custScaleX="134159" custScaleY="158344" custLinFactNeighborY="-39836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97E0885B-071D-458A-A3D2-5896A1416EDA}" type="pres">
      <dgm:prSet presAssocID="{FF19C078-C7E4-4599-BDF7-4F7514425250}" presName="hierChild3" presStyleCnt="0"/>
      <dgm:spPr/>
    </dgm:pt>
    <dgm:pt modelId="{76051E2F-C65A-4BB2-A5A0-0739E9627E55}" type="pres">
      <dgm:prSet presAssocID="{020E8583-4B25-4367-B980-04C70F910C3F}" presName="Name10" presStyleLbl="parChTrans1D2" presStyleIdx="2" presStyleCnt="4"/>
      <dgm:spPr/>
      <dgm:t>
        <a:bodyPr/>
        <a:lstStyle/>
        <a:p>
          <a:endParaRPr lang="bg-BG"/>
        </a:p>
      </dgm:t>
    </dgm:pt>
    <dgm:pt modelId="{8C906FBD-2B6E-4B96-B685-61FED23CE060}" type="pres">
      <dgm:prSet presAssocID="{36003095-DE1D-48E8-BF71-BC6E1126F96B}" presName="hierRoot2" presStyleCnt="0"/>
      <dgm:spPr/>
      <dgm:t>
        <a:bodyPr/>
        <a:lstStyle/>
        <a:p>
          <a:endParaRPr lang="bg-BG"/>
        </a:p>
      </dgm:t>
    </dgm:pt>
    <dgm:pt modelId="{EDE91894-0590-4B75-B50E-CD9D5566E3D7}" type="pres">
      <dgm:prSet presAssocID="{36003095-DE1D-48E8-BF71-BC6E1126F96B}" presName="composite2" presStyleCnt="0"/>
      <dgm:spPr/>
      <dgm:t>
        <a:bodyPr/>
        <a:lstStyle/>
        <a:p>
          <a:endParaRPr lang="bg-BG"/>
        </a:p>
      </dgm:t>
    </dgm:pt>
    <dgm:pt modelId="{CA7D2553-2075-4D91-B2E6-0BA01ED97BB8}" type="pres">
      <dgm:prSet presAssocID="{36003095-DE1D-48E8-BF71-BC6E1126F96B}" presName="background2" presStyleLbl="node2" presStyleIdx="2" presStyleCnt="4"/>
      <dgm:spPr/>
      <dgm:t>
        <a:bodyPr/>
        <a:lstStyle/>
        <a:p>
          <a:endParaRPr lang="bg-BG"/>
        </a:p>
      </dgm:t>
    </dgm:pt>
    <dgm:pt modelId="{FDCB4E28-3F33-49D9-939E-598DDE282C2C}" type="pres">
      <dgm:prSet presAssocID="{36003095-DE1D-48E8-BF71-BC6E1126F96B}" presName="text2" presStyleLbl="fgAcc2" presStyleIdx="2" presStyleCnt="4" custScaleX="126550" custScaleY="164602" custLinFactNeighborY="-39510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6D2AC5BF-0AAB-4A73-A957-1B26BF824FC3}" type="pres">
      <dgm:prSet presAssocID="{36003095-DE1D-48E8-BF71-BC6E1126F96B}" presName="hierChild3" presStyleCnt="0"/>
      <dgm:spPr/>
      <dgm:t>
        <a:bodyPr/>
        <a:lstStyle/>
        <a:p>
          <a:endParaRPr lang="bg-BG"/>
        </a:p>
      </dgm:t>
    </dgm:pt>
    <dgm:pt modelId="{384EFE38-7EA9-457F-83A2-882D3B67D77B}" type="pres">
      <dgm:prSet presAssocID="{76B38DF3-E86A-45D3-9971-F73ADEA45B0F}" presName="Name10" presStyleLbl="parChTrans1D2" presStyleIdx="3" presStyleCnt="4"/>
      <dgm:spPr/>
      <dgm:t>
        <a:bodyPr/>
        <a:lstStyle/>
        <a:p>
          <a:endParaRPr lang="bg-BG"/>
        </a:p>
      </dgm:t>
    </dgm:pt>
    <dgm:pt modelId="{4F593A7D-6CC0-40DD-AD6E-0F3296D28E5C}" type="pres">
      <dgm:prSet presAssocID="{D28C3888-86E7-4A22-A0BF-F654FCB2CACD}" presName="hierRoot2" presStyleCnt="0"/>
      <dgm:spPr/>
      <dgm:t>
        <a:bodyPr/>
        <a:lstStyle/>
        <a:p>
          <a:endParaRPr lang="bg-BG"/>
        </a:p>
      </dgm:t>
    </dgm:pt>
    <dgm:pt modelId="{109C8315-4738-4D80-B769-5DFA174C1E97}" type="pres">
      <dgm:prSet presAssocID="{D28C3888-86E7-4A22-A0BF-F654FCB2CACD}" presName="composite2" presStyleCnt="0"/>
      <dgm:spPr/>
      <dgm:t>
        <a:bodyPr/>
        <a:lstStyle/>
        <a:p>
          <a:endParaRPr lang="bg-BG"/>
        </a:p>
      </dgm:t>
    </dgm:pt>
    <dgm:pt modelId="{1571F0F3-7542-4AA6-A02B-3F71ACE49822}" type="pres">
      <dgm:prSet presAssocID="{D28C3888-86E7-4A22-A0BF-F654FCB2CACD}" presName="background2" presStyleLbl="node2" presStyleIdx="3" presStyleCnt="4"/>
      <dgm:spPr/>
      <dgm:t>
        <a:bodyPr/>
        <a:lstStyle/>
        <a:p>
          <a:endParaRPr lang="bg-BG"/>
        </a:p>
      </dgm:t>
    </dgm:pt>
    <dgm:pt modelId="{61B98A6E-7346-4C66-A1BF-9B7F51086B58}" type="pres">
      <dgm:prSet presAssocID="{D28C3888-86E7-4A22-A0BF-F654FCB2CACD}" presName="text2" presStyleLbl="fgAcc2" presStyleIdx="3" presStyleCnt="4" custScaleX="121527" custScaleY="168594" custLinFactNeighborY="-39510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AA797383-BEAE-41F8-B09C-0D57F71C596A}" type="pres">
      <dgm:prSet presAssocID="{D28C3888-86E7-4A22-A0BF-F654FCB2CACD}" presName="hierChild3" presStyleCnt="0"/>
      <dgm:spPr/>
      <dgm:t>
        <a:bodyPr/>
        <a:lstStyle/>
        <a:p>
          <a:endParaRPr lang="bg-BG"/>
        </a:p>
      </dgm:t>
    </dgm:pt>
  </dgm:ptLst>
  <dgm:cxnLst>
    <dgm:cxn modelId="{C13712F6-9F3D-4798-9215-557748045334}" srcId="{5386C0C7-9A91-4EB2-A477-CD071E14145D}" destId="{A378D92B-F275-4B1E-963B-D17397984728}" srcOrd="0" destOrd="0" parTransId="{B1E189E2-33CA-4BD1-92D6-96065C7E4849}" sibTransId="{1A3568C1-0476-42F4-BA19-57AA0F947DC5}"/>
    <dgm:cxn modelId="{7CD30D0A-CF3D-467E-B4E3-0612F0CF4E6C}" type="presOf" srcId="{8312D8E7-AEF8-4395-9BE3-50676BD70325}" destId="{7A2B6468-8408-4977-82D1-F9709D6F9951}" srcOrd="0" destOrd="0" presId="urn:microsoft.com/office/officeart/2005/8/layout/hierarchy1"/>
    <dgm:cxn modelId="{3496DCE4-EE17-42A3-9017-415CDE283626}" srcId="{A378D92B-F275-4B1E-963B-D17397984728}" destId="{D28C3888-86E7-4A22-A0BF-F654FCB2CACD}" srcOrd="3" destOrd="0" parTransId="{76B38DF3-E86A-45D3-9971-F73ADEA45B0F}" sibTransId="{4FA09FDF-2A1C-462F-920D-F44CB678C730}"/>
    <dgm:cxn modelId="{135528D7-2DB5-4FF5-BF89-F7700C3A5305}" srcId="{A378D92B-F275-4B1E-963B-D17397984728}" destId="{FF19C078-C7E4-4599-BDF7-4F7514425250}" srcOrd="1" destOrd="0" parTransId="{9B420509-4EB8-48B8-AFB1-D078A218972D}" sibTransId="{55C3C9D6-42F0-43F8-BA49-822A26A6BE31}"/>
    <dgm:cxn modelId="{7125E3C9-7A45-4AB1-BCAF-9CA15B9D5882}" type="presOf" srcId="{5386C0C7-9A91-4EB2-A477-CD071E14145D}" destId="{E26ADB70-E496-4304-839C-AF24F59ED3AD}" srcOrd="0" destOrd="0" presId="urn:microsoft.com/office/officeart/2005/8/layout/hierarchy1"/>
    <dgm:cxn modelId="{B28AA037-7176-45F6-809A-3525D3DD3B26}" srcId="{A378D92B-F275-4B1E-963B-D17397984728}" destId="{3EA05DAD-7281-4AD7-9F1E-BDB3BF341D4D}" srcOrd="0" destOrd="0" parTransId="{8312D8E7-AEF8-4395-9BE3-50676BD70325}" sibTransId="{024B78F5-9BFA-49F7-891A-4FED891CC90B}"/>
    <dgm:cxn modelId="{6209C157-C2A4-41BE-B516-0BA40981E183}" srcId="{A378D92B-F275-4B1E-963B-D17397984728}" destId="{36003095-DE1D-48E8-BF71-BC6E1126F96B}" srcOrd="2" destOrd="0" parTransId="{020E8583-4B25-4367-B980-04C70F910C3F}" sibTransId="{6FFBCA4B-581E-443F-B6C2-CE5B889DC8AF}"/>
    <dgm:cxn modelId="{F27E30E0-D71E-4C61-AF3A-34D6D13292C4}" type="presOf" srcId="{9B420509-4EB8-48B8-AFB1-D078A218972D}" destId="{7D909F48-4543-4F4A-B055-00343D6412E1}" srcOrd="0" destOrd="0" presId="urn:microsoft.com/office/officeart/2005/8/layout/hierarchy1"/>
    <dgm:cxn modelId="{D0983B59-175A-4636-9CF0-476225906475}" type="presOf" srcId="{36003095-DE1D-48E8-BF71-BC6E1126F96B}" destId="{FDCB4E28-3F33-49D9-939E-598DDE282C2C}" srcOrd="0" destOrd="0" presId="urn:microsoft.com/office/officeart/2005/8/layout/hierarchy1"/>
    <dgm:cxn modelId="{0A1ADC94-ACCA-4570-93BA-251A70270987}" type="presOf" srcId="{D28C3888-86E7-4A22-A0BF-F654FCB2CACD}" destId="{61B98A6E-7346-4C66-A1BF-9B7F51086B58}" srcOrd="0" destOrd="0" presId="urn:microsoft.com/office/officeart/2005/8/layout/hierarchy1"/>
    <dgm:cxn modelId="{FD52C6EA-EA13-4C56-B96A-441378E872DA}" type="presOf" srcId="{76B38DF3-E86A-45D3-9971-F73ADEA45B0F}" destId="{384EFE38-7EA9-457F-83A2-882D3B67D77B}" srcOrd="0" destOrd="0" presId="urn:microsoft.com/office/officeart/2005/8/layout/hierarchy1"/>
    <dgm:cxn modelId="{FD86265F-E208-4A48-A05B-204564A25113}" type="presOf" srcId="{A378D92B-F275-4B1E-963B-D17397984728}" destId="{EBA6574E-5C8F-4161-A7A3-08A2C78B7F88}" srcOrd="0" destOrd="0" presId="urn:microsoft.com/office/officeart/2005/8/layout/hierarchy1"/>
    <dgm:cxn modelId="{CB6B424F-6AA4-4907-B6F3-2EED9721D50A}" type="presOf" srcId="{020E8583-4B25-4367-B980-04C70F910C3F}" destId="{76051E2F-C65A-4BB2-A5A0-0739E9627E55}" srcOrd="0" destOrd="0" presId="urn:microsoft.com/office/officeart/2005/8/layout/hierarchy1"/>
    <dgm:cxn modelId="{115D2A13-E91A-454E-956A-A28629B04EBC}" type="presOf" srcId="{FF19C078-C7E4-4599-BDF7-4F7514425250}" destId="{B804E1B6-EC4C-4966-A1E9-B23BD8ED1B33}" srcOrd="0" destOrd="0" presId="urn:microsoft.com/office/officeart/2005/8/layout/hierarchy1"/>
    <dgm:cxn modelId="{9C82F130-A4B6-4BD2-8227-7A5CEC218398}" type="presOf" srcId="{3EA05DAD-7281-4AD7-9F1E-BDB3BF341D4D}" destId="{2B74E637-2EFE-4FFF-A9B9-DB2F26DDA051}" srcOrd="0" destOrd="0" presId="urn:microsoft.com/office/officeart/2005/8/layout/hierarchy1"/>
    <dgm:cxn modelId="{72BBB36F-0135-47D0-B76B-B1D819934924}" type="presParOf" srcId="{E26ADB70-E496-4304-839C-AF24F59ED3AD}" destId="{F9F845C3-9FFD-4D19-B633-E7DEC9CE2087}" srcOrd="0" destOrd="0" presId="urn:microsoft.com/office/officeart/2005/8/layout/hierarchy1"/>
    <dgm:cxn modelId="{03F073E5-2019-4C45-A887-F98CF484DCED}" type="presParOf" srcId="{F9F845C3-9FFD-4D19-B633-E7DEC9CE2087}" destId="{5D5FF00B-78E6-4073-91FD-38A79E132F87}" srcOrd="0" destOrd="0" presId="urn:microsoft.com/office/officeart/2005/8/layout/hierarchy1"/>
    <dgm:cxn modelId="{44F637FD-FBC2-4B2A-AC3D-3FCCA90D3F95}" type="presParOf" srcId="{5D5FF00B-78E6-4073-91FD-38A79E132F87}" destId="{4A50199B-2BFE-4BAD-9C77-5F0349BA5E00}" srcOrd="0" destOrd="0" presId="urn:microsoft.com/office/officeart/2005/8/layout/hierarchy1"/>
    <dgm:cxn modelId="{EE206839-E304-4495-A39E-91CFE9CF0A1C}" type="presParOf" srcId="{5D5FF00B-78E6-4073-91FD-38A79E132F87}" destId="{EBA6574E-5C8F-4161-A7A3-08A2C78B7F88}" srcOrd="1" destOrd="0" presId="urn:microsoft.com/office/officeart/2005/8/layout/hierarchy1"/>
    <dgm:cxn modelId="{7BC592AB-7D66-43FE-BF63-CF6F4E32C84A}" type="presParOf" srcId="{F9F845C3-9FFD-4D19-B633-E7DEC9CE2087}" destId="{5A2CE944-F343-4308-8602-B0DE2A77676A}" srcOrd="1" destOrd="0" presId="urn:microsoft.com/office/officeart/2005/8/layout/hierarchy1"/>
    <dgm:cxn modelId="{67D16CE5-69BA-4A79-AC93-F05E4E82E5A2}" type="presParOf" srcId="{5A2CE944-F343-4308-8602-B0DE2A77676A}" destId="{7A2B6468-8408-4977-82D1-F9709D6F9951}" srcOrd="0" destOrd="0" presId="urn:microsoft.com/office/officeart/2005/8/layout/hierarchy1"/>
    <dgm:cxn modelId="{2E0F8C51-6EB3-4DB1-B187-5680D91B15ED}" type="presParOf" srcId="{5A2CE944-F343-4308-8602-B0DE2A77676A}" destId="{85880058-52B8-482D-B1FA-A8172BCB7A48}" srcOrd="1" destOrd="0" presId="urn:microsoft.com/office/officeart/2005/8/layout/hierarchy1"/>
    <dgm:cxn modelId="{80A2EA42-0FF8-4A0C-A124-0AD8AA29EE1D}" type="presParOf" srcId="{85880058-52B8-482D-B1FA-A8172BCB7A48}" destId="{80840E34-B4DB-499E-8F84-EAF7FA66751A}" srcOrd="0" destOrd="0" presId="urn:microsoft.com/office/officeart/2005/8/layout/hierarchy1"/>
    <dgm:cxn modelId="{27C792E0-EE63-4F7F-9B17-807058CFE9C7}" type="presParOf" srcId="{80840E34-B4DB-499E-8F84-EAF7FA66751A}" destId="{B15E5686-30EE-4460-9BCD-B77D464B3D3F}" srcOrd="0" destOrd="0" presId="urn:microsoft.com/office/officeart/2005/8/layout/hierarchy1"/>
    <dgm:cxn modelId="{FB3477E7-C5E2-4A2E-B692-E7C68F6F1AF2}" type="presParOf" srcId="{80840E34-B4DB-499E-8F84-EAF7FA66751A}" destId="{2B74E637-2EFE-4FFF-A9B9-DB2F26DDA051}" srcOrd="1" destOrd="0" presId="urn:microsoft.com/office/officeart/2005/8/layout/hierarchy1"/>
    <dgm:cxn modelId="{A125C7F4-D424-44EC-BAB7-1DEE051A9AD7}" type="presParOf" srcId="{85880058-52B8-482D-B1FA-A8172BCB7A48}" destId="{242FB82B-1088-4C95-94A6-006F1074A04F}" srcOrd="1" destOrd="0" presId="urn:microsoft.com/office/officeart/2005/8/layout/hierarchy1"/>
    <dgm:cxn modelId="{A3FA5220-1382-45B0-AD86-28B93A6EA2C4}" type="presParOf" srcId="{5A2CE944-F343-4308-8602-B0DE2A77676A}" destId="{7D909F48-4543-4F4A-B055-00343D6412E1}" srcOrd="2" destOrd="0" presId="urn:microsoft.com/office/officeart/2005/8/layout/hierarchy1"/>
    <dgm:cxn modelId="{2029BE82-359B-4DC8-B60C-5AD9A82292AF}" type="presParOf" srcId="{5A2CE944-F343-4308-8602-B0DE2A77676A}" destId="{CB5270E5-7E3A-41AD-9354-0F57C69255C7}" srcOrd="3" destOrd="0" presId="urn:microsoft.com/office/officeart/2005/8/layout/hierarchy1"/>
    <dgm:cxn modelId="{D6EB79AC-5304-427F-A772-66ECFC74573E}" type="presParOf" srcId="{CB5270E5-7E3A-41AD-9354-0F57C69255C7}" destId="{23BDD253-21F6-4F9C-BF6B-ADB9CAFBFC84}" srcOrd="0" destOrd="0" presId="urn:microsoft.com/office/officeart/2005/8/layout/hierarchy1"/>
    <dgm:cxn modelId="{E774888A-DC35-4A27-8CF2-BAA1DD533C96}" type="presParOf" srcId="{23BDD253-21F6-4F9C-BF6B-ADB9CAFBFC84}" destId="{683C8E3F-B5B5-44FE-ADBE-8F8503B40F25}" srcOrd="0" destOrd="0" presId="urn:microsoft.com/office/officeart/2005/8/layout/hierarchy1"/>
    <dgm:cxn modelId="{AD7E702E-B801-412F-9A2A-E04E832D14B9}" type="presParOf" srcId="{23BDD253-21F6-4F9C-BF6B-ADB9CAFBFC84}" destId="{B804E1B6-EC4C-4966-A1E9-B23BD8ED1B33}" srcOrd="1" destOrd="0" presId="urn:microsoft.com/office/officeart/2005/8/layout/hierarchy1"/>
    <dgm:cxn modelId="{4C83DCB2-95CE-4A3B-A9E6-FCC1A63568A9}" type="presParOf" srcId="{CB5270E5-7E3A-41AD-9354-0F57C69255C7}" destId="{97E0885B-071D-458A-A3D2-5896A1416EDA}" srcOrd="1" destOrd="0" presId="urn:microsoft.com/office/officeart/2005/8/layout/hierarchy1"/>
    <dgm:cxn modelId="{3C59705A-9CA2-4D51-81C8-6538C98B0240}" type="presParOf" srcId="{5A2CE944-F343-4308-8602-B0DE2A77676A}" destId="{76051E2F-C65A-4BB2-A5A0-0739E9627E55}" srcOrd="4" destOrd="0" presId="urn:microsoft.com/office/officeart/2005/8/layout/hierarchy1"/>
    <dgm:cxn modelId="{86C40E96-5534-42E1-BE8D-D7764D601BD9}" type="presParOf" srcId="{5A2CE944-F343-4308-8602-B0DE2A77676A}" destId="{8C906FBD-2B6E-4B96-B685-61FED23CE060}" srcOrd="5" destOrd="0" presId="urn:microsoft.com/office/officeart/2005/8/layout/hierarchy1"/>
    <dgm:cxn modelId="{72C89C2F-05A2-4118-AC56-B6F5011377B6}" type="presParOf" srcId="{8C906FBD-2B6E-4B96-B685-61FED23CE060}" destId="{EDE91894-0590-4B75-B50E-CD9D5566E3D7}" srcOrd="0" destOrd="0" presId="urn:microsoft.com/office/officeart/2005/8/layout/hierarchy1"/>
    <dgm:cxn modelId="{92ABDC45-CA87-4E60-8307-12268B6EC4A3}" type="presParOf" srcId="{EDE91894-0590-4B75-B50E-CD9D5566E3D7}" destId="{CA7D2553-2075-4D91-B2E6-0BA01ED97BB8}" srcOrd="0" destOrd="0" presId="urn:microsoft.com/office/officeart/2005/8/layout/hierarchy1"/>
    <dgm:cxn modelId="{7E594D79-46D2-49F0-95E4-487191748A35}" type="presParOf" srcId="{EDE91894-0590-4B75-B50E-CD9D5566E3D7}" destId="{FDCB4E28-3F33-49D9-939E-598DDE282C2C}" srcOrd="1" destOrd="0" presId="urn:microsoft.com/office/officeart/2005/8/layout/hierarchy1"/>
    <dgm:cxn modelId="{1925D81D-4E03-4AFA-8D19-94AB685F198E}" type="presParOf" srcId="{8C906FBD-2B6E-4B96-B685-61FED23CE060}" destId="{6D2AC5BF-0AAB-4A73-A957-1B26BF824FC3}" srcOrd="1" destOrd="0" presId="urn:microsoft.com/office/officeart/2005/8/layout/hierarchy1"/>
    <dgm:cxn modelId="{25408A38-1983-4452-B68A-6FD0F3B0B1CD}" type="presParOf" srcId="{5A2CE944-F343-4308-8602-B0DE2A77676A}" destId="{384EFE38-7EA9-457F-83A2-882D3B67D77B}" srcOrd="6" destOrd="0" presId="urn:microsoft.com/office/officeart/2005/8/layout/hierarchy1"/>
    <dgm:cxn modelId="{99972D78-84D0-4041-A686-508EA514D4AE}" type="presParOf" srcId="{5A2CE944-F343-4308-8602-B0DE2A77676A}" destId="{4F593A7D-6CC0-40DD-AD6E-0F3296D28E5C}" srcOrd="7" destOrd="0" presId="urn:microsoft.com/office/officeart/2005/8/layout/hierarchy1"/>
    <dgm:cxn modelId="{C5595908-71BE-4110-BA07-3B50566B91EB}" type="presParOf" srcId="{4F593A7D-6CC0-40DD-AD6E-0F3296D28E5C}" destId="{109C8315-4738-4D80-B769-5DFA174C1E97}" srcOrd="0" destOrd="0" presId="urn:microsoft.com/office/officeart/2005/8/layout/hierarchy1"/>
    <dgm:cxn modelId="{6360DE23-2632-4340-AA23-3393C2BE0FD2}" type="presParOf" srcId="{109C8315-4738-4D80-B769-5DFA174C1E97}" destId="{1571F0F3-7542-4AA6-A02B-3F71ACE49822}" srcOrd="0" destOrd="0" presId="urn:microsoft.com/office/officeart/2005/8/layout/hierarchy1"/>
    <dgm:cxn modelId="{058698E0-341F-4E4A-AD2C-3A684E517C98}" type="presParOf" srcId="{109C8315-4738-4D80-B769-5DFA174C1E97}" destId="{61B98A6E-7346-4C66-A1BF-9B7F51086B58}" srcOrd="1" destOrd="0" presId="urn:microsoft.com/office/officeart/2005/8/layout/hierarchy1"/>
    <dgm:cxn modelId="{7F906D46-DE5E-4DA4-834C-097ECEC72111}" type="presParOf" srcId="{4F593A7D-6CC0-40DD-AD6E-0F3296D28E5C}" destId="{AA797383-BEAE-41F8-B09C-0D57F71C596A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8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1.  УНИКАЛНИ НАУЧНИ ИНФРАСТРУКТУРИ  </a:t>
          </a:r>
        </a:p>
        <a:p>
          <a:endParaRPr lang="bg-BG" sz="2800" b="1" i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solidFill>
                <a:schemeClr val="bg1"/>
              </a:solidFill>
              <a:latin typeface="Arial Black" panose="020B0A04020102020204" pitchFamily="34" charset="0"/>
            </a:rPr>
            <a:t>44 000 000 лв. (декември 2018 г.)</a:t>
          </a:r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  <a:endParaRPr lang="bg-BG" sz="2000" i="0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чрез подбор на проектни предложения </a:t>
          </a:r>
          <a:r>
            <a:rPr lang="bg-BG" sz="2000" dirty="0" smtClean="0">
              <a:latin typeface="Arial Black" panose="020B0A04020102020204" pitchFamily="34" charset="0"/>
            </a:rPr>
            <a:t>по чл. 25, ал. 1, т. 1 от ЗУСЕСИФ</a:t>
          </a:r>
          <a:endParaRPr lang="bg-BG" sz="2000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LinFactNeighborX="0" custLinFactNeighborY="-9845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4B8C6429-865D-4EF8-8FE5-9D8BCBE95C23}" type="presOf" srcId="{53BFF637-4F0A-4667-9F32-B148B52F34A6}" destId="{B6602EC3-7ACD-4262-BE60-352CF4BAA8BE}" srcOrd="0" destOrd="0" presId="urn:microsoft.com/office/officeart/2005/8/layout/hierarchy3"/>
    <dgm:cxn modelId="{185B212A-011E-420A-954B-379EA5DE475C}" type="presOf" srcId="{249A8937-BDA8-4C8E-884A-DE7692C7CC1A}" destId="{023C9FB6-23B1-45C9-A23A-043EFAF1F328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73ECF769-FEB5-4DEB-9E69-992C18B51B00}" type="presOf" srcId="{53BFF637-4F0A-4667-9F32-B148B52F34A6}" destId="{1C47121A-B70A-4C59-A18F-A6046581DAD7}" srcOrd="1" destOrd="0" presId="urn:microsoft.com/office/officeart/2005/8/layout/hierarchy3"/>
    <dgm:cxn modelId="{F310C036-2AA8-447C-9B7D-AA4A0EEBF8AB}" type="presOf" srcId="{ADBB3F90-5590-4953-9762-2C69BEDBB2E6}" destId="{3FF40696-6D40-41E9-9BF3-A71592C82AA9}" srcOrd="0" destOrd="0" presId="urn:microsoft.com/office/officeart/2005/8/layout/hierarchy3"/>
    <dgm:cxn modelId="{5520337A-BB73-4928-88FD-57F965235FE1}" type="presOf" srcId="{C0AA5201-14D1-4B3F-BBD0-9F4447495BB2}" destId="{C439BE26-E192-4E2C-8560-8ACF6C8461BD}" srcOrd="0" destOrd="0" presId="urn:microsoft.com/office/officeart/2005/8/layout/hierarchy3"/>
    <dgm:cxn modelId="{B8EB7367-19F2-4A65-AA48-E2B038CE026B}" type="presOf" srcId="{F7F13201-8E77-4CAA-BA5D-A010E2690A51}" destId="{6E49B2DB-09DE-4745-9F12-2192F3FB0454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9DC02553-F682-4C25-ABCC-BE0000A44666}" type="presOf" srcId="{0800E698-F7AC-4CBD-89A0-2D88D7D42805}" destId="{9B4F96B7-F457-4992-B962-76B4F2F16991}" srcOrd="0" destOrd="0" presId="urn:microsoft.com/office/officeart/2005/8/layout/hierarchy3"/>
    <dgm:cxn modelId="{6C8C222E-6A78-40D7-97F6-EDAE192F6ADA}" type="presParOf" srcId="{9B4F96B7-F457-4992-B962-76B4F2F16991}" destId="{1217F584-B9DF-434D-B499-918CE1F24511}" srcOrd="0" destOrd="0" presId="urn:microsoft.com/office/officeart/2005/8/layout/hierarchy3"/>
    <dgm:cxn modelId="{97D6D67E-4EBD-4691-A6BE-C6DFC90740AB}" type="presParOf" srcId="{1217F584-B9DF-434D-B499-918CE1F24511}" destId="{7BC0273C-9F4C-459A-8D71-A063C1DF584D}" srcOrd="0" destOrd="0" presId="urn:microsoft.com/office/officeart/2005/8/layout/hierarchy3"/>
    <dgm:cxn modelId="{271CAB9E-531F-4F36-87E2-2D0070266B0C}" type="presParOf" srcId="{7BC0273C-9F4C-459A-8D71-A063C1DF584D}" destId="{B6602EC3-7ACD-4262-BE60-352CF4BAA8BE}" srcOrd="0" destOrd="0" presId="urn:microsoft.com/office/officeart/2005/8/layout/hierarchy3"/>
    <dgm:cxn modelId="{FE7ABF0F-F736-47CE-A596-7D8C867D7DC0}" type="presParOf" srcId="{7BC0273C-9F4C-459A-8D71-A063C1DF584D}" destId="{1C47121A-B70A-4C59-A18F-A6046581DAD7}" srcOrd="1" destOrd="0" presId="urn:microsoft.com/office/officeart/2005/8/layout/hierarchy3"/>
    <dgm:cxn modelId="{35AF4B94-49A1-4463-9439-74BC3C4D47AD}" type="presParOf" srcId="{1217F584-B9DF-434D-B499-918CE1F24511}" destId="{F9C6CEC4-D052-45AC-955C-D58AFCBCEFBD}" srcOrd="1" destOrd="0" presId="urn:microsoft.com/office/officeart/2005/8/layout/hierarchy3"/>
    <dgm:cxn modelId="{DD70AE6F-48E2-4B46-95B8-F6E8DFC98DC2}" type="presParOf" srcId="{F9C6CEC4-D052-45AC-955C-D58AFCBCEFBD}" destId="{6E49B2DB-09DE-4745-9F12-2192F3FB0454}" srcOrd="0" destOrd="0" presId="urn:microsoft.com/office/officeart/2005/8/layout/hierarchy3"/>
    <dgm:cxn modelId="{0283A16D-DB1B-46AB-9813-2FF697D3599B}" type="presParOf" srcId="{F9C6CEC4-D052-45AC-955C-D58AFCBCEFBD}" destId="{C439BE26-E192-4E2C-8560-8ACF6C8461BD}" srcOrd="1" destOrd="0" presId="urn:microsoft.com/office/officeart/2005/8/layout/hierarchy3"/>
    <dgm:cxn modelId="{5F38031D-6E5F-4927-957A-1768058CF438}" type="presParOf" srcId="{F9C6CEC4-D052-45AC-955C-D58AFCBCEFBD}" destId="{023C9FB6-23B1-45C9-A23A-043EFAF1F328}" srcOrd="2" destOrd="0" presId="urn:microsoft.com/office/officeart/2005/8/layout/hierarchy3"/>
    <dgm:cxn modelId="{5C776961-3905-4CA1-A1A7-81F5836DC4E9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8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1.  УНИКАЛНИ НАУЧНИ ИНФРАСТРУКТУРИ  </a:t>
          </a:r>
        </a:p>
        <a:p>
          <a:endParaRPr lang="bg-BG" sz="2800" b="1" i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just"/>
          <a:r>
            <a:rPr lang="bg-BG" sz="2000" i="0" u="sng" dirty="0" smtClean="0">
              <a:solidFill>
                <a:schemeClr val="bg1"/>
              </a:solidFill>
              <a:latin typeface="Arial Black" panose="020B0A04020102020204" pitchFamily="34" charset="0"/>
            </a:rPr>
            <a:t>Допустими</a:t>
          </a:r>
          <a:r>
            <a:rPr lang="bg-BG" sz="2000" i="0" u="sng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 кандидати:</a:t>
          </a:r>
          <a:r>
            <a:rPr lang="bg-BG" sz="2000" i="0" u="none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 </a:t>
          </a:r>
          <a:r>
            <a:rPr lang="bg-BG" sz="2000" i="0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- Научноизследователски институти,    - Висши училища; - БАН; - Селскостопанска академия</a:t>
          </a:r>
          <a:endParaRPr lang="bg-BG" sz="2000" i="0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l"/>
          <a:r>
            <a:rPr lang="bg-BG" sz="2000" u="sng" dirty="0" smtClean="0">
              <a:solidFill>
                <a:schemeClr val="bg1"/>
              </a:solidFill>
              <a:latin typeface="Arial Black" panose="020B0A04020102020204" pitchFamily="34" charset="0"/>
            </a:rPr>
            <a:t>Примерни</a:t>
          </a:r>
          <a:r>
            <a:rPr lang="bg-BG" sz="2000" u="sng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 допустими дейности</a:t>
          </a:r>
          <a:r>
            <a:rPr lang="bg-BG" sz="2000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: 1.Подготовка на инвестиционен проект; 2. </a:t>
          </a:r>
          <a:r>
            <a:rPr lang="ru-RU" sz="2000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Изготвяне и получаване на необходимата </a:t>
          </a:r>
          <a:r>
            <a:rPr lang="bg-BG" sz="2000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документация за проектиране, изграждане, разрешаване на строежа и въвеждане в експлоатация на инфраструктурите. </a:t>
          </a:r>
          <a:endParaRPr lang="bg-BG" sz="2000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LinFactNeighborX="0" custLinFactNeighborY="-9845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76212" custScaleY="158492" custLinFactNeighborX="-3291" custLinFactNeighborY="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BE7018B4-F847-4812-9C8B-6FB97C4911F8}" type="presOf" srcId="{53BFF637-4F0A-4667-9F32-B148B52F34A6}" destId="{B6602EC3-7ACD-4262-BE60-352CF4BAA8BE}" srcOrd="0" destOrd="0" presId="urn:microsoft.com/office/officeart/2005/8/layout/hierarchy3"/>
    <dgm:cxn modelId="{AF501E4B-CB5E-421B-8E16-06C2486B9208}" type="presOf" srcId="{53BFF637-4F0A-4667-9F32-B148B52F34A6}" destId="{1C47121A-B70A-4C59-A18F-A6046581DAD7}" srcOrd="1" destOrd="0" presId="urn:microsoft.com/office/officeart/2005/8/layout/hierarchy3"/>
    <dgm:cxn modelId="{ED05DA8A-5B07-4C0B-A9E8-967A751B2F29}" type="presOf" srcId="{C0AA5201-14D1-4B3F-BBD0-9F4447495BB2}" destId="{C439BE26-E192-4E2C-8560-8ACF6C8461BD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12C73F64-15BE-46B6-8AC3-F010597E8B34}" type="presOf" srcId="{249A8937-BDA8-4C8E-884A-DE7692C7CC1A}" destId="{023C9FB6-23B1-45C9-A23A-043EFAF1F328}" srcOrd="0" destOrd="0" presId="urn:microsoft.com/office/officeart/2005/8/layout/hierarchy3"/>
    <dgm:cxn modelId="{1F7C3E20-9B1F-4947-9744-52BCA64CE38F}" type="presOf" srcId="{F7F13201-8E77-4CAA-BA5D-A010E2690A51}" destId="{6E49B2DB-09DE-4745-9F12-2192F3FB0454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8442EDB4-2584-4972-A844-1D26E8922B93}" type="presOf" srcId="{0800E698-F7AC-4CBD-89A0-2D88D7D42805}" destId="{9B4F96B7-F457-4992-B962-76B4F2F16991}" srcOrd="0" destOrd="0" presId="urn:microsoft.com/office/officeart/2005/8/layout/hierarchy3"/>
    <dgm:cxn modelId="{146771BA-EECF-4972-B5D2-BDB15BD82940}" type="presOf" srcId="{ADBB3F90-5590-4953-9762-2C69BEDBB2E6}" destId="{3FF40696-6D40-41E9-9BF3-A71592C82AA9}" srcOrd="0" destOrd="0" presId="urn:microsoft.com/office/officeart/2005/8/layout/hierarchy3"/>
    <dgm:cxn modelId="{5B31B790-51EA-4A4C-B5C0-22F797772765}" type="presParOf" srcId="{9B4F96B7-F457-4992-B962-76B4F2F16991}" destId="{1217F584-B9DF-434D-B499-918CE1F24511}" srcOrd="0" destOrd="0" presId="urn:microsoft.com/office/officeart/2005/8/layout/hierarchy3"/>
    <dgm:cxn modelId="{61D7E3B0-16FD-4B04-9198-64979C688E27}" type="presParOf" srcId="{1217F584-B9DF-434D-B499-918CE1F24511}" destId="{7BC0273C-9F4C-459A-8D71-A063C1DF584D}" srcOrd="0" destOrd="0" presId="urn:microsoft.com/office/officeart/2005/8/layout/hierarchy3"/>
    <dgm:cxn modelId="{9900092F-79E5-4C4B-9A75-C56FE7E4491E}" type="presParOf" srcId="{7BC0273C-9F4C-459A-8D71-A063C1DF584D}" destId="{B6602EC3-7ACD-4262-BE60-352CF4BAA8BE}" srcOrd="0" destOrd="0" presId="urn:microsoft.com/office/officeart/2005/8/layout/hierarchy3"/>
    <dgm:cxn modelId="{94DFC824-2514-43BE-B4CC-0ADAE903CBB4}" type="presParOf" srcId="{7BC0273C-9F4C-459A-8D71-A063C1DF584D}" destId="{1C47121A-B70A-4C59-A18F-A6046581DAD7}" srcOrd="1" destOrd="0" presId="urn:microsoft.com/office/officeart/2005/8/layout/hierarchy3"/>
    <dgm:cxn modelId="{5148057F-0218-4543-B1A5-04F17E46950A}" type="presParOf" srcId="{1217F584-B9DF-434D-B499-918CE1F24511}" destId="{F9C6CEC4-D052-45AC-955C-D58AFCBCEFBD}" srcOrd="1" destOrd="0" presId="urn:microsoft.com/office/officeart/2005/8/layout/hierarchy3"/>
    <dgm:cxn modelId="{A1FDDF7A-2BBA-47D6-9377-C2C029501BF9}" type="presParOf" srcId="{F9C6CEC4-D052-45AC-955C-D58AFCBCEFBD}" destId="{6E49B2DB-09DE-4745-9F12-2192F3FB0454}" srcOrd="0" destOrd="0" presId="urn:microsoft.com/office/officeart/2005/8/layout/hierarchy3"/>
    <dgm:cxn modelId="{374AEEED-6B62-47AF-B2FC-9F2B4FC3E91C}" type="presParOf" srcId="{F9C6CEC4-D052-45AC-955C-D58AFCBCEFBD}" destId="{C439BE26-E192-4E2C-8560-8ACF6C8461BD}" srcOrd="1" destOrd="0" presId="urn:microsoft.com/office/officeart/2005/8/layout/hierarchy3"/>
    <dgm:cxn modelId="{6B1CBC10-AFD6-491C-AFCA-293DEDDBCB3C}" type="presParOf" srcId="{F9C6CEC4-D052-45AC-955C-D58AFCBCEFBD}" destId="{023C9FB6-23B1-45C9-A23A-043EFAF1F328}" srcOrd="2" destOrd="0" presId="urn:microsoft.com/office/officeart/2005/8/layout/hierarchy3"/>
    <dgm:cxn modelId="{AD01BC43-4EFC-47CB-B006-7AAFC8B71D6B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8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1.  ПОДКРЕПА ЗА УСПЕХ</a:t>
          </a:r>
        </a:p>
        <a:p>
          <a:endParaRPr lang="bg-BG" sz="2800" b="1" i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solidFill>
                <a:schemeClr val="bg1"/>
              </a:solidFill>
              <a:latin typeface="Arial Black" panose="020B0A04020102020204" pitchFamily="34" charset="0"/>
            </a:rPr>
            <a:t>130 000 000 лв. (август 2018 г.)</a:t>
          </a:r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  <a:endParaRPr lang="bg-BG" sz="2000" i="0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u="none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</a:t>
          </a:r>
          <a:r>
            <a:rPr lang="bg-BG" sz="2000" u="none" dirty="0" smtClean="0">
              <a:latin typeface="Arial Black" panose="020B0A04020102020204" pitchFamily="34" charset="0"/>
            </a:rPr>
            <a:t>директно предоставяне на конкретен бенефициент по чл. 2,  т. 2 от ПМС № 162 от 2016 г.       </a:t>
          </a:r>
          <a:endParaRPr lang="bg-BG" sz="2000" u="none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LinFactNeighborX="0" custLinFactNeighborY="-15727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5AB6A692-9A44-4F3B-8361-0F40CE12C5EC}" type="presOf" srcId="{53BFF637-4F0A-4667-9F32-B148B52F34A6}" destId="{1C47121A-B70A-4C59-A18F-A6046581DAD7}" srcOrd="1" destOrd="0" presId="urn:microsoft.com/office/officeart/2005/8/layout/hierarchy3"/>
    <dgm:cxn modelId="{A00B27F1-AC92-4943-8C76-282FD178DED4}" type="presOf" srcId="{ADBB3F90-5590-4953-9762-2C69BEDBB2E6}" destId="{3FF40696-6D40-41E9-9BF3-A71592C82AA9}" srcOrd="0" destOrd="0" presId="urn:microsoft.com/office/officeart/2005/8/layout/hierarchy3"/>
    <dgm:cxn modelId="{592CDD44-2A43-4921-BBCF-227F8B44166C}" type="presOf" srcId="{53BFF637-4F0A-4667-9F32-B148B52F34A6}" destId="{B6602EC3-7ACD-4262-BE60-352CF4BAA8BE}" srcOrd="0" destOrd="0" presId="urn:microsoft.com/office/officeart/2005/8/layout/hierarchy3"/>
    <dgm:cxn modelId="{C6ADEF21-0225-4332-A663-FFBA423CFD3E}" type="presOf" srcId="{F7F13201-8E77-4CAA-BA5D-A010E2690A51}" destId="{6E49B2DB-09DE-4745-9F12-2192F3FB0454}" srcOrd="0" destOrd="0" presId="urn:microsoft.com/office/officeart/2005/8/layout/hierarchy3"/>
    <dgm:cxn modelId="{B097CF71-302C-4133-94F8-EF869F51C08C}" type="presOf" srcId="{0800E698-F7AC-4CBD-89A0-2D88D7D42805}" destId="{9B4F96B7-F457-4992-B962-76B4F2F16991}" srcOrd="0" destOrd="0" presId="urn:microsoft.com/office/officeart/2005/8/layout/hierarchy3"/>
    <dgm:cxn modelId="{06D029F4-14FF-4435-8BEA-2081D5689A69}" type="presOf" srcId="{249A8937-BDA8-4C8E-884A-DE7692C7CC1A}" destId="{023C9FB6-23B1-45C9-A23A-043EFAF1F328}" srcOrd="0" destOrd="0" presId="urn:microsoft.com/office/officeart/2005/8/layout/hierarchy3"/>
    <dgm:cxn modelId="{258A7BBE-5F99-4D5A-B070-7C69E3466D8B}" type="presOf" srcId="{C0AA5201-14D1-4B3F-BBD0-9F4447495BB2}" destId="{C439BE26-E192-4E2C-8560-8ACF6C8461BD}" srcOrd="0" destOrd="0" presId="urn:microsoft.com/office/officeart/2005/8/layout/hierarchy3"/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BA803B1E-70D9-4337-B846-4497151E1547}" type="presParOf" srcId="{9B4F96B7-F457-4992-B962-76B4F2F16991}" destId="{1217F584-B9DF-434D-B499-918CE1F24511}" srcOrd="0" destOrd="0" presId="urn:microsoft.com/office/officeart/2005/8/layout/hierarchy3"/>
    <dgm:cxn modelId="{4C65D488-30DE-4758-8E2E-938C91A977D0}" type="presParOf" srcId="{1217F584-B9DF-434D-B499-918CE1F24511}" destId="{7BC0273C-9F4C-459A-8D71-A063C1DF584D}" srcOrd="0" destOrd="0" presId="urn:microsoft.com/office/officeart/2005/8/layout/hierarchy3"/>
    <dgm:cxn modelId="{93FC9684-5656-47F0-82D3-EE1F2C3756CF}" type="presParOf" srcId="{7BC0273C-9F4C-459A-8D71-A063C1DF584D}" destId="{B6602EC3-7ACD-4262-BE60-352CF4BAA8BE}" srcOrd="0" destOrd="0" presId="urn:microsoft.com/office/officeart/2005/8/layout/hierarchy3"/>
    <dgm:cxn modelId="{5D6AA097-7DEB-4791-963F-FFADD85DCEBE}" type="presParOf" srcId="{7BC0273C-9F4C-459A-8D71-A063C1DF584D}" destId="{1C47121A-B70A-4C59-A18F-A6046581DAD7}" srcOrd="1" destOrd="0" presId="urn:microsoft.com/office/officeart/2005/8/layout/hierarchy3"/>
    <dgm:cxn modelId="{D156C52B-1BF6-48BD-A9AE-4A44CA6AE640}" type="presParOf" srcId="{1217F584-B9DF-434D-B499-918CE1F24511}" destId="{F9C6CEC4-D052-45AC-955C-D58AFCBCEFBD}" srcOrd="1" destOrd="0" presId="urn:microsoft.com/office/officeart/2005/8/layout/hierarchy3"/>
    <dgm:cxn modelId="{357D14CE-73F8-4BA3-9FC0-89FCB583BB9A}" type="presParOf" srcId="{F9C6CEC4-D052-45AC-955C-D58AFCBCEFBD}" destId="{6E49B2DB-09DE-4745-9F12-2192F3FB0454}" srcOrd="0" destOrd="0" presId="urn:microsoft.com/office/officeart/2005/8/layout/hierarchy3"/>
    <dgm:cxn modelId="{BB9A8C8D-57DA-40CE-86D7-8901AB1339F8}" type="presParOf" srcId="{F9C6CEC4-D052-45AC-955C-D58AFCBCEFBD}" destId="{C439BE26-E192-4E2C-8560-8ACF6C8461BD}" srcOrd="1" destOrd="0" presId="urn:microsoft.com/office/officeart/2005/8/layout/hierarchy3"/>
    <dgm:cxn modelId="{699155B4-8DD0-45C0-8091-5F55AFDF47B6}" type="presParOf" srcId="{F9C6CEC4-D052-45AC-955C-D58AFCBCEFBD}" destId="{023C9FB6-23B1-45C9-A23A-043EFAF1F328}" srcOrd="2" destOrd="0" presId="urn:microsoft.com/office/officeart/2005/8/layout/hierarchy3"/>
    <dgm:cxn modelId="{6422DE30-2F6F-410E-A20A-F7C46432DA5D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800" b="1" i="1" u="none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2.  ОБРАЗОВАНИЕ ЗА УТРЕШНИЯ ДЕН</a:t>
          </a:r>
        </a:p>
        <a:p>
          <a:endParaRPr lang="bg-BG" sz="2800" b="1" i="1" u="none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solidFill>
                <a:schemeClr val="bg1"/>
              </a:solidFill>
              <a:latin typeface="Arial Black" panose="020B0A04020102020204" pitchFamily="34" charset="0"/>
            </a:rPr>
            <a:t>105 000 000 лв. (септември 2018 г.).</a:t>
          </a:r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</a:p>
        <a:p>
          <a:pPr algn="ctr"/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Цел: - развитие на дигиталното образование.</a:t>
          </a:r>
          <a:endParaRPr lang="bg-BG" sz="2000" i="0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u="none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</a:t>
          </a:r>
          <a:r>
            <a:rPr lang="bg-BG" sz="2000" u="none" dirty="0" smtClean="0">
              <a:latin typeface="Arial Black" panose="020B0A04020102020204" pitchFamily="34" charset="0"/>
            </a:rPr>
            <a:t>директно предоставяне на конкретен бенефициент по чл. 2,  т. 2 от ПМС № 162 от 2016 г.       </a:t>
          </a:r>
          <a:endParaRPr lang="bg-BG" sz="2000" u="none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ScaleY="108918" custLinFactNeighborX="0" custLinFactNeighborY="-28471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76688" custScaleY="146610" custLinFactNeighborX="1097" custLinFactNeighborY="9654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86D51C94-C0C2-44F7-8B9B-22F26FC9CB9D}" type="presOf" srcId="{C0AA5201-14D1-4B3F-BBD0-9F4447495BB2}" destId="{C439BE26-E192-4E2C-8560-8ACF6C8461BD}" srcOrd="0" destOrd="0" presId="urn:microsoft.com/office/officeart/2005/8/layout/hierarchy3"/>
    <dgm:cxn modelId="{3C07D71B-C605-4EDF-87B3-AEAEA18DAA9A}" type="presOf" srcId="{0800E698-F7AC-4CBD-89A0-2D88D7D42805}" destId="{9B4F96B7-F457-4992-B962-76B4F2F16991}" srcOrd="0" destOrd="0" presId="urn:microsoft.com/office/officeart/2005/8/layout/hierarchy3"/>
    <dgm:cxn modelId="{12C470BF-3D61-4D8D-8AE0-5AF7752F9775}" type="presOf" srcId="{249A8937-BDA8-4C8E-884A-DE7692C7CC1A}" destId="{023C9FB6-23B1-45C9-A23A-043EFAF1F328}" srcOrd="0" destOrd="0" presId="urn:microsoft.com/office/officeart/2005/8/layout/hierarchy3"/>
    <dgm:cxn modelId="{CC304E14-1554-4BF1-8154-129296CEFE5F}" type="presOf" srcId="{53BFF637-4F0A-4667-9F32-B148B52F34A6}" destId="{B6602EC3-7ACD-4262-BE60-352CF4BAA8BE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DC0B668C-0AF7-49EC-A7F7-9BAFF926058B}" type="presOf" srcId="{ADBB3F90-5590-4953-9762-2C69BEDBB2E6}" destId="{3FF40696-6D40-41E9-9BF3-A71592C82AA9}" srcOrd="0" destOrd="0" presId="urn:microsoft.com/office/officeart/2005/8/layout/hierarchy3"/>
    <dgm:cxn modelId="{E5C55AB2-A085-4FB5-B93C-2C4306888959}" type="presOf" srcId="{F7F13201-8E77-4CAA-BA5D-A010E2690A51}" destId="{6E49B2DB-09DE-4745-9F12-2192F3FB0454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6A5551C0-CFAF-4947-83BC-232CCF545D9F}" type="presOf" srcId="{53BFF637-4F0A-4667-9F32-B148B52F34A6}" destId="{1C47121A-B70A-4C59-A18F-A6046581DAD7}" srcOrd="1" destOrd="0" presId="urn:microsoft.com/office/officeart/2005/8/layout/hierarchy3"/>
    <dgm:cxn modelId="{996F6DA9-D089-4B49-8E24-F37B87F887CB}" type="presParOf" srcId="{9B4F96B7-F457-4992-B962-76B4F2F16991}" destId="{1217F584-B9DF-434D-B499-918CE1F24511}" srcOrd="0" destOrd="0" presId="urn:microsoft.com/office/officeart/2005/8/layout/hierarchy3"/>
    <dgm:cxn modelId="{C7F5A2B7-5698-4ABC-8B56-0F9084D24C46}" type="presParOf" srcId="{1217F584-B9DF-434D-B499-918CE1F24511}" destId="{7BC0273C-9F4C-459A-8D71-A063C1DF584D}" srcOrd="0" destOrd="0" presId="urn:microsoft.com/office/officeart/2005/8/layout/hierarchy3"/>
    <dgm:cxn modelId="{D191243D-DA3F-4001-858C-8DEFAE7E5224}" type="presParOf" srcId="{7BC0273C-9F4C-459A-8D71-A063C1DF584D}" destId="{B6602EC3-7ACD-4262-BE60-352CF4BAA8BE}" srcOrd="0" destOrd="0" presId="urn:microsoft.com/office/officeart/2005/8/layout/hierarchy3"/>
    <dgm:cxn modelId="{CF9336BC-3842-4B5D-9CB3-0882B26A34C4}" type="presParOf" srcId="{7BC0273C-9F4C-459A-8D71-A063C1DF584D}" destId="{1C47121A-B70A-4C59-A18F-A6046581DAD7}" srcOrd="1" destOrd="0" presId="urn:microsoft.com/office/officeart/2005/8/layout/hierarchy3"/>
    <dgm:cxn modelId="{B9B37B7F-269B-4E64-ACC7-A3384F015DDD}" type="presParOf" srcId="{1217F584-B9DF-434D-B499-918CE1F24511}" destId="{F9C6CEC4-D052-45AC-955C-D58AFCBCEFBD}" srcOrd="1" destOrd="0" presId="urn:microsoft.com/office/officeart/2005/8/layout/hierarchy3"/>
    <dgm:cxn modelId="{4987E7CE-C515-48F3-B09B-553C69A2BBFE}" type="presParOf" srcId="{F9C6CEC4-D052-45AC-955C-D58AFCBCEFBD}" destId="{6E49B2DB-09DE-4745-9F12-2192F3FB0454}" srcOrd="0" destOrd="0" presId="urn:microsoft.com/office/officeart/2005/8/layout/hierarchy3"/>
    <dgm:cxn modelId="{CE642AE8-27DD-451A-929E-962EEF1C4841}" type="presParOf" srcId="{F9C6CEC4-D052-45AC-955C-D58AFCBCEFBD}" destId="{C439BE26-E192-4E2C-8560-8ACF6C8461BD}" srcOrd="1" destOrd="0" presId="urn:microsoft.com/office/officeart/2005/8/layout/hierarchy3"/>
    <dgm:cxn modelId="{20350E93-BA46-4DF8-B290-CA093EE91700}" type="presParOf" srcId="{F9C6CEC4-D052-45AC-955C-D58AFCBCEFBD}" destId="{023C9FB6-23B1-45C9-A23A-043EFAF1F328}" srcOrd="2" destOrd="0" presId="urn:microsoft.com/office/officeart/2005/8/layout/hierarchy3"/>
    <dgm:cxn modelId="{61B9403C-9D25-44F7-B56B-5CC5AD51B97C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8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                     3.  СИСТЕМА ЗА ОСИГУРЯВАНЕ НА КАЧЕСТВО В ПРОФЕСИОНАЛНОТО ОБРАЗОВАНИЕ И ОБУЧЕНИЕ</a:t>
          </a:r>
        </a:p>
        <a:p>
          <a:endParaRPr lang="bg-BG" sz="2800" b="1" i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solidFill>
                <a:schemeClr val="bg1"/>
              </a:solidFill>
              <a:latin typeface="Arial Black" panose="020B0A04020102020204" pitchFamily="34" charset="0"/>
            </a:rPr>
            <a:t>3 000 000 лв. (юли 2018 г.)</a:t>
          </a:r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  <a:endParaRPr lang="bg-BG" sz="2000" i="0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u="none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д</a:t>
          </a:r>
          <a:r>
            <a:rPr lang="bg-BG" sz="2000" dirty="0" smtClean="0">
              <a:latin typeface="Arial Black" panose="020B0A04020102020204" pitchFamily="34" charset="0"/>
            </a:rPr>
            <a:t>иректно предоставяне на конкретен бенефициент по реда на чл. 25, ал. 1, т. 2 и Глава трета, Раздел III от ЗУСЕСИФ и чл. 2, т. 2 от ПМС 162/05.07.2016 г.</a:t>
          </a:r>
          <a:endParaRPr lang="bg-BG" sz="2000" u="none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ScaleY="139308" custLinFactNeighborX="0" custLinFactNeighborY="-7884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3418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0A7B3E63-E016-492E-9BF0-5E61DD92336E}" type="presOf" srcId="{C0AA5201-14D1-4B3F-BBD0-9F4447495BB2}" destId="{C439BE26-E192-4E2C-8560-8ACF6C8461BD}" srcOrd="0" destOrd="0" presId="urn:microsoft.com/office/officeart/2005/8/layout/hierarchy3"/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370AA2DC-C5C7-4A10-B1FB-D46334D2DB9F}" type="presOf" srcId="{0800E698-F7AC-4CBD-89A0-2D88D7D42805}" destId="{9B4F96B7-F457-4992-B962-76B4F2F16991}" srcOrd="0" destOrd="0" presId="urn:microsoft.com/office/officeart/2005/8/layout/hierarchy3"/>
    <dgm:cxn modelId="{2F0FF45A-C365-48B9-9E37-2A4F383A56C1}" type="presOf" srcId="{53BFF637-4F0A-4667-9F32-B148B52F34A6}" destId="{1C47121A-B70A-4C59-A18F-A6046581DAD7}" srcOrd="1" destOrd="0" presId="urn:microsoft.com/office/officeart/2005/8/layout/hierarchy3"/>
    <dgm:cxn modelId="{A28F0B22-EB33-4A7F-AE16-3C16A7327B2D}" type="presOf" srcId="{F7F13201-8E77-4CAA-BA5D-A010E2690A51}" destId="{6E49B2DB-09DE-4745-9F12-2192F3FB0454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C3EEF42B-5D37-43C3-B26A-EAD517CF38D9}" type="presOf" srcId="{249A8937-BDA8-4C8E-884A-DE7692C7CC1A}" destId="{023C9FB6-23B1-45C9-A23A-043EFAF1F328}" srcOrd="0" destOrd="0" presId="urn:microsoft.com/office/officeart/2005/8/layout/hierarchy3"/>
    <dgm:cxn modelId="{3CEAAB02-56FD-444A-8F7A-0CD0AF47F72A}" type="presOf" srcId="{53BFF637-4F0A-4667-9F32-B148B52F34A6}" destId="{B6602EC3-7ACD-4262-BE60-352CF4BAA8BE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11E34C43-4E2E-494F-AE51-BE09C541014C}" type="presOf" srcId="{ADBB3F90-5590-4953-9762-2C69BEDBB2E6}" destId="{3FF40696-6D40-41E9-9BF3-A71592C82AA9}" srcOrd="0" destOrd="0" presId="urn:microsoft.com/office/officeart/2005/8/layout/hierarchy3"/>
    <dgm:cxn modelId="{AB1B7EA6-AB99-42B8-9035-6ABC648C4A13}" type="presParOf" srcId="{9B4F96B7-F457-4992-B962-76B4F2F16991}" destId="{1217F584-B9DF-434D-B499-918CE1F24511}" srcOrd="0" destOrd="0" presId="urn:microsoft.com/office/officeart/2005/8/layout/hierarchy3"/>
    <dgm:cxn modelId="{CA899D53-252E-484D-8589-B24EF6653D4B}" type="presParOf" srcId="{1217F584-B9DF-434D-B499-918CE1F24511}" destId="{7BC0273C-9F4C-459A-8D71-A063C1DF584D}" srcOrd="0" destOrd="0" presId="urn:microsoft.com/office/officeart/2005/8/layout/hierarchy3"/>
    <dgm:cxn modelId="{BD186405-ACCF-46EE-80C2-5BB84A1BF125}" type="presParOf" srcId="{7BC0273C-9F4C-459A-8D71-A063C1DF584D}" destId="{B6602EC3-7ACD-4262-BE60-352CF4BAA8BE}" srcOrd="0" destOrd="0" presId="urn:microsoft.com/office/officeart/2005/8/layout/hierarchy3"/>
    <dgm:cxn modelId="{E837F686-C509-4996-A2C9-96C6B41A22AC}" type="presParOf" srcId="{7BC0273C-9F4C-459A-8D71-A063C1DF584D}" destId="{1C47121A-B70A-4C59-A18F-A6046581DAD7}" srcOrd="1" destOrd="0" presId="urn:microsoft.com/office/officeart/2005/8/layout/hierarchy3"/>
    <dgm:cxn modelId="{1D87D58E-B3DD-47A7-9E47-6AD0B6AEBE68}" type="presParOf" srcId="{1217F584-B9DF-434D-B499-918CE1F24511}" destId="{F9C6CEC4-D052-45AC-955C-D58AFCBCEFBD}" srcOrd="1" destOrd="0" presId="urn:microsoft.com/office/officeart/2005/8/layout/hierarchy3"/>
    <dgm:cxn modelId="{9A888274-74AD-4B53-8540-4B62338F8CF6}" type="presParOf" srcId="{F9C6CEC4-D052-45AC-955C-D58AFCBCEFBD}" destId="{6E49B2DB-09DE-4745-9F12-2192F3FB0454}" srcOrd="0" destOrd="0" presId="urn:microsoft.com/office/officeart/2005/8/layout/hierarchy3"/>
    <dgm:cxn modelId="{D2487EF3-D9B3-41C4-ACBC-DDA5FE9E3467}" type="presParOf" srcId="{F9C6CEC4-D052-45AC-955C-D58AFCBCEFBD}" destId="{C439BE26-E192-4E2C-8560-8ACF6C8461BD}" srcOrd="1" destOrd="0" presId="urn:microsoft.com/office/officeart/2005/8/layout/hierarchy3"/>
    <dgm:cxn modelId="{1986FC46-2E4C-4B9B-B52E-ADDA77B7A681}" type="presParOf" srcId="{F9C6CEC4-D052-45AC-955C-D58AFCBCEFBD}" destId="{023C9FB6-23B1-45C9-A23A-043EFAF1F328}" srcOrd="2" destOrd="0" presId="urn:microsoft.com/office/officeart/2005/8/layout/hierarchy3"/>
    <dgm:cxn modelId="{5FE8CC1F-8783-4E20-BF39-CBB88B58DD5C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8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                                                                                     </a:t>
          </a:r>
        </a:p>
        <a:p>
          <a:r>
            <a:rPr lang="bg-BG" sz="28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4.  ВЪВЕЖДАНЕ НА ДУАЛНА СИСТЕМА НА ОБУЧЕНИЕ                                         (ДОМИНО 2)</a:t>
          </a:r>
        </a:p>
        <a:p>
          <a:endParaRPr lang="bg-BG" sz="2800" b="1" i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solidFill>
                <a:schemeClr val="bg1"/>
              </a:solidFill>
              <a:latin typeface="Arial Black" panose="020B0A04020102020204" pitchFamily="34" charset="0"/>
            </a:rPr>
            <a:t>14 000 000 лв. (октомври 2018 г.)</a:t>
          </a:r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  <a:endParaRPr lang="bg-BG" sz="2000" i="0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u="none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</a:t>
          </a:r>
          <a:r>
            <a:rPr lang="bg-BG" sz="2000" dirty="0" smtClean="0">
              <a:latin typeface="Arial Black" panose="020B0A04020102020204" pitchFamily="34" charset="0"/>
            </a:rPr>
            <a:t>чрез подбор на проектни предложения по Раздел II чл. 25, ал. 1, т. 1 от ЗУСЕСИФ и чл. 2, т. 1 от ПМС 162/05.07.2016 г</a:t>
          </a:r>
          <a:endParaRPr lang="bg-BG" sz="2000" u="none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ScaleY="113904" custLinFactNeighborX="-978" custLinFactNeighborY="-23569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2165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D8498010-AB68-4953-93F6-7C03FC6D1530}" type="presOf" srcId="{53BFF637-4F0A-4667-9F32-B148B52F34A6}" destId="{1C47121A-B70A-4C59-A18F-A6046581DAD7}" srcOrd="1" destOrd="0" presId="urn:microsoft.com/office/officeart/2005/8/layout/hierarchy3"/>
    <dgm:cxn modelId="{90B17D35-73F6-43B4-9FDE-2CD8F8AC1809}" type="presOf" srcId="{249A8937-BDA8-4C8E-884A-DE7692C7CC1A}" destId="{023C9FB6-23B1-45C9-A23A-043EFAF1F328}" srcOrd="0" destOrd="0" presId="urn:microsoft.com/office/officeart/2005/8/layout/hierarchy3"/>
    <dgm:cxn modelId="{6CB4C24D-2C23-4F15-995A-657A322C55EE}" type="presOf" srcId="{ADBB3F90-5590-4953-9762-2C69BEDBB2E6}" destId="{3FF40696-6D40-41E9-9BF3-A71592C82AA9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BAEEEE84-8D60-4F83-BABC-E907589A738F}" type="presOf" srcId="{0800E698-F7AC-4CBD-89A0-2D88D7D42805}" destId="{9B4F96B7-F457-4992-B962-76B4F2F16991}" srcOrd="0" destOrd="0" presId="urn:microsoft.com/office/officeart/2005/8/layout/hierarchy3"/>
    <dgm:cxn modelId="{EFE10467-C0FF-4E21-A3B6-A5B2C101E045}" type="presOf" srcId="{F7F13201-8E77-4CAA-BA5D-A010E2690A51}" destId="{6E49B2DB-09DE-4745-9F12-2192F3FB0454}" srcOrd="0" destOrd="0" presId="urn:microsoft.com/office/officeart/2005/8/layout/hierarchy3"/>
    <dgm:cxn modelId="{06651A9C-AF4C-4B7B-8B27-6C2013184CAF}" type="presOf" srcId="{C0AA5201-14D1-4B3F-BBD0-9F4447495BB2}" destId="{C439BE26-E192-4E2C-8560-8ACF6C8461BD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C5B0C944-9CFA-47D3-AFC7-DCEBB8DEB11A}" type="presOf" srcId="{53BFF637-4F0A-4667-9F32-B148B52F34A6}" destId="{B6602EC3-7ACD-4262-BE60-352CF4BAA8BE}" srcOrd="0" destOrd="0" presId="urn:microsoft.com/office/officeart/2005/8/layout/hierarchy3"/>
    <dgm:cxn modelId="{2196F405-B8C6-449A-8C0E-A3968CE6A0C0}" type="presParOf" srcId="{9B4F96B7-F457-4992-B962-76B4F2F16991}" destId="{1217F584-B9DF-434D-B499-918CE1F24511}" srcOrd="0" destOrd="0" presId="urn:microsoft.com/office/officeart/2005/8/layout/hierarchy3"/>
    <dgm:cxn modelId="{0A6B6F35-88AC-43A2-BDA0-3FFFAF4360EA}" type="presParOf" srcId="{1217F584-B9DF-434D-B499-918CE1F24511}" destId="{7BC0273C-9F4C-459A-8D71-A063C1DF584D}" srcOrd="0" destOrd="0" presId="urn:microsoft.com/office/officeart/2005/8/layout/hierarchy3"/>
    <dgm:cxn modelId="{90DF303F-C91E-4B57-96E5-D8800A203A89}" type="presParOf" srcId="{7BC0273C-9F4C-459A-8D71-A063C1DF584D}" destId="{B6602EC3-7ACD-4262-BE60-352CF4BAA8BE}" srcOrd="0" destOrd="0" presId="urn:microsoft.com/office/officeart/2005/8/layout/hierarchy3"/>
    <dgm:cxn modelId="{4FD5FC63-5C3E-40F1-A464-27A666ECB4C2}" type="presParOf" srcId="{7BC0273C-9F4C-459A-8D71-A063C1DF584D}" destId="{1C47121A-B70A-4C59-A18F-A6046581DAD7}" srcOrd="1" destOrd="0" presId="urn:microsoft.com/office/officeart/2005/8/layout/hierarchy3"/>
    <dgm:cxn modelId="{DEDC539C-D572-4348-AADA-99752B360174}" type="presParOf" srcId="{1217F584-B9DF-434D-B499-918CE1F24511}" destId="{F9C6CEC4-D052-45AC-955C-D58AFCBCEFBD}" srcOrd="1" destOrd="0" presId="urn:microsoft.com/office/officeart/2005/8/layout/hierarchy3"/>
    <dgm:cxn modelId="{9DBB1D49-4CD6-4E8C-AE88-B396A1839282}" type="presParOf" srcId="{F9C6CEC4-D052-45AC-955C-D58AFCBCEFBD}" destId="{6E49B2DB-09DE-4745-9F12-2192F3FB0454}" srcOrd="0" destOrd="0" presId="urn:microsoft.com/office/officeart/2005/8/layout/hierarchy3"/>
    <dgm:cxn modelId="{41263FDA-C98D-41D9-9DA5-F27653F69032}" type="presParOf" srcId="{F9C6CEC4-D052-45AC-955C-D58AFCBCEFBD}" destId="{C439BE26-E192-4E2C-8560-8ACF6C8461BD}" srcOrd="1" destOrd="0" presId="urn:microsoft.com/office/officeart/2005/8/layout/hierarchy3"/>
    <dgm:cxn modelId="{04B01ACB-1A84-4CB4-A4A9-63F9C4344E19}" type="presParOf" srcId="{F9C6CEC4-D052-45AC-955C-D58AFCBCEFBD}" destId="{023C9FB6-23B1-45C9-A23A-043EFAF1F328}" srcOrd="2" destOrd="0" presId="urn:microsoft.com/office/officeart/2005/8/layout/hierarchy3"/>
    <dgm:cxn modelId="{B289962B-134B-4716-8E75-47FEFA1341E0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8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                                                                                     </a:t>
          </a:r>
        </a:p>
        <a:p>
          <a:r>
            <a:rPr lang="bg-BG" sz="28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4.  ВЪВЕЖДАНЕ НА ДУАЛНА СИСТЕМА НА ОБУЧЕНИЕ                                         (ДОМИНО 2)</a:t>
          </a:r>
        </a:p>
        <a:p>
          <a:endParaRPr lang="bg-BG" sz="2800" b="1" i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i="0" dirty="0" smtClean="0">
              <a:solidFill>
                <a:schemeClr val="bg1"/>
              </a:solidFill>
              <a:latin typeface="Arial Black" panose="020B0A04020102020204" pitchFamily="34" charset="0"/>
            </a:rPr>
            <a:t>Допустими кандидати: Професионални гимназии</a:t>
          </a:r>
          <a:endParaRPr lang="bg-BG" sz="2000" i="0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u="none" dirty="0" smtClean="0">
              <a:solidFill>
                <a:schemeClr val="bg1"/>
              </a:solidFill>
              <a:latin typeface="Arial Black" panose="020B0A04020102020204" pitchFamily="34" charset="0"/>
            </a:rPr>
            <a:t>Допустими партньори: Работодатели    </a:t>
          </a:r>
          <a:endParaRPr lang="bg-BG" sz="2000" u="none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ScaleY="113904" custLinFactNeighborX="-978" custLinFactNeighborY="-23569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21651" custLinFactNeighborX="-4388" custLinFactNeighborY="263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024D6A4B-6928-48DC-BAEE-06AD254B3D85}" type="presOf" srcId="{249A8937-BDA8-4C8E-884A-DE7692C7CC1A}" destId="{023C9FB6-23B1-45C9-A23A-043EFAF1F328}" srcOrd="0" destOrd="0" presId="urn:microsoft.com/office/officeart/2005/8/layout/hierarchy3"/>
    <dgm:cxn modelId="{B30E97C1-3A93-49AF-9F25-53F2ED36E251}" type="presOf" srcId="{53BFF637-4F0A-4667-9F32-B148B52F34A6}" destId="{B6602EC3-7ACD-4262-BE60-352CF4BAA8BE}" srcOrd="0" destOrd="0" presId="urn:microsoft.com/office/officeart/2005/8/layout/hierarchy3"/>
    <dgm:cxn modelId="{90E39413-9CF2-4A10-B4C6-73B3985791AC}" type="presOf" srcId="{ADBB3F90-5590-4953-9762-2C69BEDBB2E6}" destId="{3FF40696-6D40-41E9-9BF3-A71592C82AA9}" srcOrd="0" destOrd="0" presId="urn:microsoft.com/office/officeart/2005/8/layout/hierarchy3"/>
    <dgm:cxn modelId="{AE0EF6BE-3A36-417F-A2CF-EEA7865F9CCB}" type="presOf" srcId="{C0AA5201-14D1-4B3F-BBD0-9F4447495BB2}" destId="{C439BE26-E192-4E2C-8560-8ACF6C8461BD}" srcOrd="0" destOrd="0" presId="urn:microsoft.com/office/officeart/2005/8/layout/hierarchy3"/>
    <dgm:cxn modelId="{C45C054B-8D61-4E6A-87B9-01BD9600ED81}" type="presOf" srcId="{F7F13201-8E77-4CAA-BA5D-A010E2690A51}" destId="{6E49B2DB-09DE-4745-9F12-2192F3FB0454}" srcOrd="0" destOrd="0" presId="urn:microsoft.com/office/officeart/2005/8/layout/hierarchy3"/>
    <dgm:cxn modelId="{C5B700FD-FEC5-4851-9242-E0CD0D3BE987}" type="presOf" srcId="{0800E698-F7AC-4CBD-89A0-2D88D7D42805}" destId="{9B4F96B7-F457-4992-B962-76B4F2F16991}" srcOrd="0" destOrd="0" presId="urn:microsoft.com/office/officeart/2005/8/layout/hierarchy3"/>
    <dgm:cxn modelId="{BA25091F-E9BA-4A5C-A9C6-C0C951F75B52}" type="presOf" srcId="{53BFF637-4F0A-4667-9F32-B148B52F34A6}" destId="{1C47121A-B70A-4C59-A18F-A6046581DAD7}" srcOrd="1" destOrd="0" presId="urn:microsoft.com/office/officeart/2005/8/layout/hierarchy3"/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9B3754C1-051B-48C1-9C99-1BA98F5B8BD3}" type="presParOf" srcId="{9B4F96B7-F457-4992-B962-76B4F2F16991}" destId="{1217F584-B9DF-434D-B499-918CE1F24511}" srcOrd="0" destOrd="0" presId="urn:microsoft.com/office/officeart/2005/8/layout/hierarchy3"/>
    <dgm:cxn modelId="{0196858F-487B-4297-AC8B-D732933E7D19}" type="presParOf" srcId="{1217F584-B9DF-434D-B499-918CE1F24511}" destId="{7BC0273C-9F4C-459A-8D71-A063C1DF584D}" srcOrd="0" destOrd="0" presId="urn:microsoft.com/office/officeart/2005/8/layout/hierarchy3"/>
    <dgm:cxn modelId="{B343498C-7B31-4789-A825-0499A6D5EBA2}" type="presParOf" srcId="{7BC0273C-9F4C-459A-8D71-A063C1DF584D}" destId="{B6602EC3-7ACD-4262-BE60-352CF4BAA8BE}" srcOrd="0" destOrd="0" presId="urn:microsoft.com/office/officeart/2005/8/layout/hierarchy3"/>
    <dgm:cxn modelId="{CDF8EFE9-94EE-4C63-BDB6-049D70B82336}" type="presParOf" srcId="{7BC0273C-9F4C-459A-8D71-A063C1DF584D}" destId="{1C47121A-B70A-4C59-A18F-A6046581DAD7}" srcOrd="1" destOrd="0" presId="urn:microsoft.com/office/officeart/2005/8/layout/hierarchy3"/>
    <dgm:cxn modelId="{F061DB05-FB8D-4648-897F-3A4402D8CF8A}" type="presParOf" srcId="{1217F584-B9DF-434D-B499-918CE1F24511}" destId="{F9C6CEC4-D052-45AC-955C-D58AFCBCEFBD}" srcOrd="1" destOrd="0" presId="urn:microsoft.com/office/officeart/2005/8/layout/hierarchy3"/>
    <dgm:cxn modelId="{991E057C-139E-4E82-A6BE-7EFF0C4DA8E5}" type="presParOf" srcId="{F9C6CEC4-D052-45AC-955C-D58AFCBCEFBD}" destId="{6E49B2DB-09DE-4745-9F12-2192F3FB0454}" srcOrd="0" destOrd="0" presId="urn:microsoft.com/office/officeart/2005/8/layout/hierarchy3"/>
    <dgm:cxn modelId="{D190D6CF-7712-441B-B645-0CCBDCC4600B}" type="presParOf" srcId="{F9C6CEC4-D052-45AC-955C-D58AFCBCEFBD}" destId="{C439BE26-E192-4E2C-8560-8ACF6C8461BD}" srcOrd="1" destOrd="0" presId="urn:microsoft.com/office/officeart/2005/8/layout/hierarchy3"/>
    <dgm:cxn modelId="{AE0C4798-27D1-40AA-A2C5-8B148CBA5156}" type="presParOf" srcId="{F9C6CEC4-D052-45AC-955C-D58AFCBCEFBD}" destId="{023C9FB6-23B1-45C9-A23A-043EFAF1F328}" srcOrd="2" destOrd="0" presId="urn:microsoft.com/office/officeart/2005/8/layout/hierarchy3"/>
    <dgm:cxn modelId="{6D0D2691-DDAC-4E8F-80F6-0B0F1F1E6EB1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26355E-E38F-4B66-8C70-794E249DE253}">
      <dsp:nvSpPr>
        <dsp:cNvPr id="0" name=""/>
        <dsp:cNvSpPr/>
      </dsp:nvSpPr>
      <dsp:spPr>
        <a:xfrm>
          <a:off x="0" y="0"/>
          <a:ext cx="6880790" cy="723656"/>
        </a:xfrm>
        <a:prstGeom prst="roundRect">
          <a:avLst>
            <a:gd name="adj" fmla="val 10000"/>
          </a:avLst>
        </a:prstGeom>
        <a:solidFill>
          <a:srgbClr val="FF9966"/>
        </a:solidFill>
        <a:ln w="9525" cap="rnd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latin typeface="Arial Black" panose="020B0A04020102020204" pitchFamily="34" charset="0"/>
            </a:rPr>
            <a:t>Дейности по проекта:</a:t>
          </a:r>
          <a:endParaRPr lang="bg-BG" sz="2800" b="1" kern="1200" dirty="0">
            <a:latin typeface="Arial Black" panose="020B0A04020102020204" pitchFamily="34" charset="0"/>
          </a:endParaRPr>
        </a:p>
      </dsp:txBody>
      <dsp:txXfrm>
        <a:off x="21195" y="21195"/>
        <a:ext cx="6838400" cy="681266"/>
      </dsp:txXfrm>
    </dsp:sp>
    <dsp:sp modelId="{93D08D84-DF1E-44F1-99AB-D7AD9A2B75D0}">
      <dsp:nvSpPr>
        <dsp:cNvPr id="0" name=""/>
        <dsp:cNvSpPr/>
      </dsp:nvSpPr>
      <dsp:spPr>
        <a:xfrm>
          <a:off x="688079" y="723656"/>
          <a:ext cx="666149" cy="7484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8489"/>
              </a:lnTo>
              <a:lnTo>
                <a:pt x="666149" y="74848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57D517-D877-4249-ADB4-0B0ABF03F956}">
      <dsp:nvSpPr>
        <dsp:cNvPr id="0" name=""/>
        <dsp:cNvSpPr/>
      </dsp:nvSpPr>
      <dsp:spPr>
        <a:xfrm>
          <a:off x="1354228" y="1017010"/>
          <a:ext cx="9369319" cy="91027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tint val="76000"/>
              <a:alpha val="60000"/>
              <a:hueMod val="94000"/>
            </a:schemeClr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Black" panose="020B0A04020102020204" pitchFamily="34" charset="0"/>
            </a:rPr>
            <a:t>Значително модернизиране на съществуващи специализирани научноизследователски инфраструктури</a:t>
          </a:r>
          <a:r>
            <a:rPr lang="bg-BG" sz="2000" kern="1200" dirty="0" smtClean="0">
              <a:latin typeface="Arial Black" panose="020B0A04020102020204" pitchFamily="34" charset="0"/>
            </a:rPr>
            <a:t>;</a:t>
          </a:r>
          <a:endParaRPr lang="bg-BG" sz="2000" b="1" kern="1200" dirty="0">
            <a:latin typeface="Arial Black" panose="020B0A04020102020204" pitchFamily="34" charset="0"/>
          </a:endParaRPr>
        </a:p>
      </dsp:txBody>
      <dsp:txXfrm>
        <a:off x="1380889" y="1043671"/>
        <a:ext cx="9315997" cy="856951"/>
      </dsp:txXfrm>
    </dsp:sp>
    <dsp:sp modelId="{8C42D1C4-8EC7-45EF-9631-19D6682212F4}">
      <dsp:nvSpPr>
        <dsp:cNvPr id="0" name=""/>
        <dsp:cNvSpPr/>
      </dsp:nvSpPr>
      <dsp:spPr>
        <a:xfrm>
          <a:off x="688079" y="723656"/>
          <a:ext cx="667377" cy="19577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7767"/>
              </a:lnTo>
              <a:lnTo>
                <a:pt x="667377" y="195776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2EE39B-BB26-441C-A63D-4F9371ACE88F}">
      <dsp:nvSpPr>
        <dsp:cNvPr id="0" name=""/>
        <dsp:cNvSpPr/>
      </dsp:nvSpPr>
      <dsp:spPr>
        <a:xfrm>
          <a:off x="1355456" y="2201918"/>
          <a:ext cx="9366864" cy="95901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tint val="76000"/>
              <a:alpha val="60000"/>
              <a:hueMod val="94000"/>
            </a:schemeClr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Black" panose="020B0A04020102020204" pitchFamily="34" charset="0"/>
            </a:rPr>
            <a:t>Закупуване на оборудване, включително и софтуер, необходими за реализиране на научноизследователски и иновационни програми;</a:t>
          </a:r>
          <a:endParaRPr lang="bg-BG" sz="2000" b="1" kern="1200" dirty="0">
            <a:latin typeface="Arial Black" panose="020B0A04020102020204" pitchFamily="34" charset="0"/>
          </a:endParaRPr>
        </a:p>
      </dsp:txBody>
      <dsp:txXfrm>
        <a:off x="1383544" y="2230006"/>
        <a:ext cx="9310688" cy="902835"/>
      </dsp:txXfrm>
    </dsp:sp>
    <dsp:sp modelId="{D0C80C3B-4098-46B3-9419-512BE2299FC2}">
      <dsp:nvSpPr>
        <dsp:cNvPr id="0" name=""/>
        <dsp:cNvSpPr/>
      </dsp:nvSpPr>
      <dsp:spPr>
        <a:xfrm>
          <a:off x="688079" y="723656"/>
          <a:ext cx="666798" cy="31405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40574"/>
              </a:lnTo>
              <a:lnTo>
                <a:pt x="666798" y="314057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419B5A-134E-4D04-B6C0-BE5EA3054DB2}">
      <dsp:nvSpPr>
        <dsp:cNvPr id="0" name=""/>
        <dsp:cNvSpPr/>
      </dsp:nvSpPr>
      <dsp:spPr>
        <a:xfrm>
          <a:off x="1354877" y="3452774"/>
          <a:ext cx="9368010" cy="82291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tint val="76000"/>
              <a:alpha val="60000"/>
              <a:hueMod val="94000"/>
            </a:schemeClr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Black" panose="020B0A04020102020204" pitchFamily="34" charset="0"/>
            </a:rPr>
            <a:t>Извършване на пазарно ориентирани научни изследвания и развиване/модифициране на нови технологии на високо международно ниво</a:t>
          </a:r>
          <a:r>
            <a:rPr lang="bg-BG" sz="2000" kern="1200" dirty="0" smtClean="0">
              <a:latin typeface="Arial Black" panose="020B0A04020102020204" pitchFamily="34" charset="0"/>
            </a:rPr>
            <a:t>;</a:t>
          </a:r>
          <a:endParaRPr lang="bg-BG" sz="2000" b="1" kern="1200" dirty="0">
            <a:latin typeface="Arial Black" panose="020B0A04020102020204" pitchFamily="34" charset="0"/>
          </a:endParaRPr>
        </a:p>
      </dsp:txBody>
      <dsp:txXfrm>
        <a:off x="1378979" y="3476876"/>
        <a:ext cx="9319806" cy="774709"/>
      </dsp:txXfrm>
    </dsp:sp>
    <dsp:sp modelId="{5234F83A-F9E7-4C24-80D4-FFC82E8CD406}">
      <dsp:nvSpPr>
        <dsp:cNvPr id="0" name=""/>
        <dsp:cNvSpPr/>
      </dsp:nvSpPr>
      <dsp:spPr>
        <a:xfrm>
          <a:off x="688079" y="723656"/>
          <a:ext cx="669808" cy="4236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36939"/>
              </a:lnTo>
              <a:lnTo>
                <a:pt x="669808" y="423693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02723A-1BB1-41EA-AD29-ACFE76EEE851}">
      <dsp:nvSpPr>
        <dsp:cNvPr id="0" name=""/>
        <dsp:cNvSpPr/>
      </dsp:nvSpPr>
      <dsp:spPr>
        <a:xfrm>
          <a:off x="1357887" y="4554679"/>
          <a:ext cx="9362001" cy="81183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tint val="76000"/>
              <a:alpha val="60000"/>
              <a:hueMod val="94000"/>
            </a:schemeClr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Black" panose="020B0A04020102020204" pitchFamily="34" charset="0"/>
            </a:rPr>
            <a:t>Широко разпространение на резултатите от научните изследвания и въвеждане на иновации и нови обучителни и образователни методи в практиката на центровете.</a:t>
          </a:r>
          <a:endParaRPr lang="bg-BG" sz="2000" b="0" kern="1200" dirty="0">
            <a:latin typeface="Arial Black" panose="020B0A04020102020204" pitchFamily="34" charset="0"/>
          </a:endParaRPr>
        </a:p>
      </dsp:txBody>
      <dsp:txXfrm>
        <a:off x="1381665" y="4578457"/>
        <a:ext cx="9314445" cy="7642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0" y="0"/>
          <a:ext cx="11546775" cy="114599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0" u="none" kern="1200" cap="none" spc="0" smtClean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        </a:t>
          </a:r>
          <a:r>
            <a:rPr lang="bg-BG" sz="2800" b="1" i="1" u="none" kern="1200" cap="none" spc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5.  ДА РАБОТИМ В БЪЛГАРИЯ</a:t>
          </a:r>
          <a:endParaRPr lang="bg-BG" sz="2800" i="1" u="none" kern="1200" dirty="0" smtClean="0">
            <a:solidFill>
              <a:srgbClr val="002060"/>
            </a:solidFill>
            <a:latin typeface="Arial Black" panose="020B0A04020102020204" pitchFamily="34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i="0" u="none" kern="1200" cap="none" spc="0" dirty="0">
            <a:ln w="12700">
              <a:solidFill>
                <a:schemeClr val="accent1"/>
              </a:solidFill>
              <a:prstDash val="solid"/>
            </a:ln>
            <a:solidFill>
              <a:srgbClr val="002060"/>
            </a:solid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33565" y="33565"/>
        <a:ext cx="11479645" cy="1078868"/>
      </dsp:txXfrm>
    </dsp:sp>
    <dsp:sp modelId="{6E49B2DB-09DE-4745-9F12-2192F3FB0454}">
      <dsp:nvSpPr>
        <dsp:cNvPr id="0" name=""/>
        <dsp:cNvSpPr/>
      </dsp:nvSpPr>
      <dsp:spPr>
        <a:xfrm>
          <a:off x="1154677" y="1145998"/>
          <a:ext cx="1154679" cy="756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6750"/>
              </a:lnTo>
              <a:lnTo>
                <a:pt x="1154679" y="756750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1406598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2 000 000 лв. (декември 2018 г.)</a:t>
          </a: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  <a:endParaRPr lang="bg-BG" sz="2000" i="0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1435662"/>
        <a:ext cx="9165050" cy="934173"/>
      </dsp:txXfrm>
    </dsp:sp>
    <dsp:sp modelId="{F836F1AF-B4CA-4B75-8F44-24C63AA7E221}">
      <dsp:nvSpPr>
        <dsp:cNvPr id="0" name=""/>
        <dsp:cNvSpPr/>
      </dsp:nvSpPr>
      <dsp:spPr>
        <a:xfrm>
          <a:off x="1154677" y="1145998"/>
          <a:ext cx="1154679" cy="19971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7127"/>
              </a:lnTo>
              <a:lnTo>
                <a:pt x="1154679" y="199712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AA992B-43EB-4372-97F2-6568DB2A8EE2}">
      <dsp:nvSpPr>
        <dsp:cNvPr id="0" name=""/>
        <dsp:cNvSpPr/>
      </dsp:nvSpPr>
      <dsp:spPr>
        <a:xfrm>
          <a:off x="2309356" y="2646975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u="none" kern="1200" dirty="0" smtClean="0">
              <a:latin typeface="Arial Black" panose="020B0A04020102020204" pitchFamily="34" charset="0"/>
            </a:rPr>
            <a:t>Предварителен подбор на концепции на основание чл. 31, ал.1 от Закона за управление на средствата от структурните и инвестиционните фондове.</a:t>
          </a:r>
          <a:endParaRPr lang="bg-BG" sz="2000" i="0" u="none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2676039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7" y="1145998"/>
          <a:ext cx="1154679" cy="33449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4925"/>
              </a:lnTo>
              <a:lnTo>
                <a:pt x="1154679" y="334492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3887352"/>
          <a:ext cx="9217844" cy="1207144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u="none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д</a:t>
          </a:r>
          <a:r>
            <a:rPr lang="bg-BG" sz="2000" kern="1200" dirty="0" smtClean="0">
              <a:latin typeface="Arial Black" panose="020B0A04020102020204" pitchFamily="34" charset="0"/>
            </a:rPr>
            <a:t>иректно предоставяне на конкретен бенефициент по реда на чл. 25, ал. 1, т. 2 и Глава трета, Раздел III от ЗУСЕСИФ и чл. 2, т. 2 от ПМС 162/05.07.2016 г.</a:t>
          </a:r>
          <a:endParaRPr lang="bg-BG" sz="2000" u="none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44712" y="3922708"/>
        <a:ext cx="9147132" cy="113643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601559"/>
          <a:ext cx="11546775" cy="16040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6. АДАПТИРАНЕ НА СИСТЕМИТЕ ЗА СРЕДНО ПРОФЕСИОНАЛНО И ВИСШЕ ОБРАЗОВАНИЕ СПРЯМО ИЗИСКВАНИЯТА НА ПАЗАРА НА ТРУДА В БЪЛГАРИЯ </a:t>
          </a:r>
          <a:endParaRPr lang="bg-BG" sz="24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46982" y="648540"/>
        <a:ext cx="11452813" cy="1510073"/>
      </dsp:txXfrm>
    </dsp:sp>
    <dsp:sp modelId="{6E49B2DB-09DE-4745-9F12-2192F3FB0454}">
      <dsp:nvSpPr>
        <dsp:cNvPr id="0" name=""/>
        <dsp:cNvSpPr/>
      </dsp:nvSpPr>
      <dsp:spPr>
        <a:xfrm>
          <a:off x="1154679" y="2205595"/>
          <a:ext cx="1154677" cy="7948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833"/>
              </a:lnTo>
              <a:lnTo>
                <a:pt x="1154677" y="79483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2504277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latin typeface="Arial Black" panose="020B0A04020102020204" pitchFamily="34" charset="0"/>
            </a:rPr>
            <a:t>2 000 000 лв. (декември 2018 г.)</a:t>
          </a:r>
          <a:endParaRPr lang="bg-BG" sz="2000" i="0" kern="1200" dirty="0">
            <a:latin typeface="Arial Black" panose="020B0A04020102020204" pitchFamily="34" charset="0"/>
          </a:endParaRPr>
        </a:p>
      </dsp:txBody>
      <dsp:txXfrm>
        <a:off x="2338420" y="2533341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2205595"/>
          <a:ext cx="1154677" cy="20352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5210"/>
              </a:lnTo>
              <a:lnTo>
                <a:pt x="1154677" y="2035210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3744654"/>
          <a:ext cx="9217844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Предоставяне на БФП – чрез директно предоставяне на конкретен бенефициент по чл. 2, т. 2 от ПМС 162 от 2016 г.</a:t>
          </a:r>
          <a:endParaRPr lang="bg-BG" sz="2000" kern="1200" dirty="0">
            <a:latin typeface="Arial Black" panose="020B0A04020102020204" pitchFamily="34" charset="0"/>
          </a:endParaRPr>
        </a:p>
      </dsp:txBody>
      <dsp:txXfrm>
        <a:off x="2338420" y="3773718"/>
        <a:ext cx="9159716" cy="93417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245486"/>
          <a:ext cx="11546775" cy="9923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1. ПОВИШАВАНЕ НА КАПАЦИТЕТА НА ПЕДАГОГИЧЕСКИТЕ СПЕЦИАЛИСТИ ЗА РАБОТА В МУЛТИКУЛТУРНА</a:t>
          </a:r>
          <a:r>
            <a:rPr lang="en-US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</a:t>
          </a: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СРЕДА</a:t>
          </a:r>
          <a:endParaRPr lang="bg-BG" sz="24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9065" y="274550"/>
        <a:ext cx="11488647" cy="934173"/>
      </dsp:txXfrm>
    </dsp:sp>
    <dsp:sp modelId="{6E49B2DB-09DE-4745-9F12-2192F3FB0454}">
      <dsp:nvSpPr>
        <dsp:cNvPr id="0" name=""/>
        <dsp:cNvSpPr/>
      </dsp:nvSpPr>
      <dsp:spPr>
        <a:xfrm>
          <a:off x="1154679" y="1237787"/>
          <a:ext cx="1154677" cy="8781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8117"/>
              </a:lnTo>
              <a:lnTo>
                <a:pt x="1154677" y="87811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1619754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latin typeface="Arial Black" panose="020B0A04020102020204" pitchFamily="34" charset="0"/>
            </a:rPr>
            <a:t>5 000 000 лв. (юли 2018 г.)</a:t>
          </a:r>
          <a:endParaRPr lang="bg-BG" sz="2000" i="0" kern="1200" dirty="0">
            <a:latin typeface="Arial Black" panose="020B0A04020102020204" pitchFamily="34" charset="0"/>
          </a:endParaRPr>
        </a:p>
      </dsp:txBody>
      <dsp:txXfrm>
        <a:off x="2338420" y="1648818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1237787"/>
          <a:ext cx="1154677" cy="21961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6176"/>
              </a:lnTo>
              <a:lnTo>
                <a:pt x="1154677" y="219617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2860130"/>
          <a:ext cx="9217844" cy="1147665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Предоставяне на БФП чрез – подбор на проектни предложения </a:t>
          </a:r>
          <a:r>
            <a:rPr lang="bg-BG" sz="2000" kern="1200" baseline="0" dirty="0" smtClean="0">
              <a:latin typeface="Arial Black" panose="020B0A04020102020204" pitchFamily="34" charset="0"/>
            </a:rPr>
            <a:t>на проектни предложения по чл. 2, т. 1 от ПМС № 160 от 2016 г.  </a:t>
          </a:r>
          <a:endParaRPr lang="bg-BG" sz="2000" kern="1200" dirty="0">
            <a:latin typeface="Arial Black" panose="020B0A04020102020204" pitchFamily="34" charset="0"/>
          </a:endParaRPr>
        </a:p>
      </dsp:txBody>
      <dsp:txXfrm>
        <a:off x="2342970" y="2893744"/>
        <a:ext cx="9150616" cy="108043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0"/>
          <a:ext cx="11546775" cy="9923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1. ПОВИШАВАНЕ НА КАПАЦИТЕТА НА ПЕДАГОГИЧЕСКИТЕ СПЕЦИАЛИСТИ ЗА РАБОТА В МУЛТИКУЛТУРНА</a:t>
          </a:r>
          <a:r>
            <a:rPr lang="en-US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</a:t>
          </a: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СРЕДА</a:t>
          </a:r>
          <a:endParaRPr lang="bg-BG" sz="24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9065" y="29064"/>
        <a:ext cx="11488647" cy="934173"/>
      </dsp:txXfrm>
    </dsp:sp>
    <dsp:sp modelId="{6E49B2DB-09DE-4745-9F12-2192F3FB0454}">
      <dsp:nvSpPr>
        <dsp:cNvPr id="0" name=""/>
        <dsp:cNvSpPr/>
      </dsp:nvSpPr>
      <dsp:spPr>
        <a:xfrm>
          <a:off x="1154679" y="992301"/>
          <a:ext cx="1154677" cy="7951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5171"/>
              </a:lnTo>
              <a:lnTo>
                <a:pt x="1154677" y="79517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1291322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u="sng" kern="1200" dirty="0" smtClean="0">
              <a:latin typeface="Arial Black" panose="020B0A04020102020204" pitchFamily="34" charset="0"/>
            </a:rPr>
            <a:t>Допустими кандидати</a:t>
          </a:r>
          <a:r>
            <a:rPr lang="bg-BG" sz="2000" kern="1200" dirty="0" smtClean="0">
              <a:latin typeface="Arial Black" panose="020B0A04020102020204" pitchFamily="34" charset="0"/>
            </a:rPr>
            <a:t>: Висши училища, научни организации, обучителни организации, специализирани обслужващи звена.</a:t>
          </a:r>
          <a:endParaRPr lang="bg-BG" sz="2000" i="0" kern="1200" dirty="0">
            <a:latin typeface="Arial Black" panose="020B0A04020102020204" pitchFamily="34" charset="0"/>
          </a:endParaRPr>
        </a:p>
      </dsp:txBody>
      <dsp:txXfrm>
        <a:off x="2338420" y="1320386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992301"/>
          <a:ext cx="1091106" cy="24513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51396"/>
              </a:lnTo>
              <a:lnTo>
                <a:pt x="1091106" y="245139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245786" y="2541433"/>
          <a:ext cx="9217844" cy="1804529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u="sng" kern="1200" dirty="0" smtClean="0">
              <a:latin typeface="Arial Black" panose="020B0A04020102020204" pitchFamily="34" charset="0"/>
            </a:rPr>
            <a:t>Допустими дейности</a:t>
          </a:r>
          <a:r>
            <a:rPr lang="bg-BG" sz="2000" kern="1200" dirty="0" smtClean="0">
              <a:latin typeface="Arial Black" panose="020B0A04020102020204" pitchFamily="34" charset="0"/>
            </a:rPr>
            <a:t>: - Провеждане на краткосрочни обучения на учители, педагогически специалисти и директори за работа в мултикултурна среда; - Актуализиране на учебните планове на ВУ, подготвящи </a:t>
          </a:r>
          <a:r>
            <a:rPr lang="bg-BG" sz="2000" kern="1200" dirty="0" err="1" smtClean="0">
              <a:latin typeface="Arial Black" panose="020B0A04020102020204" pitchFamily="34" charset="0"/>
            </a:rPr>
            <a:t>пед</a:t>
          </a:r>
          <a:r>
            <a:rPr lang="bg-BG" sz="2000" kern="1200" dirty="0" smtClean="0">
              <a:latin typeface="Arial Black" panose="020B0A04020102020204" pitchFamily="34" charset="0"/>
            </a:rPr>
            <a:t>. специалисти и др.</a:t>
          </a:r>
          <a:endParaRPr lang="bg-BG" sz="2000" kern="1200" dirty="0">
            <a:latin typeface="Arial Black" panose="020B0A04020102020204" pitchFamily="34" charset="0"/>
          </a:endParaRPr>
        </a:p>
      </dsp:txBody>
      <dsp:txXfrm>
        <a:off x="2298639" y="2594286"/>
        <a:ext cx="9112138" cy="169882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503672"/>
          <a:ext cx="11546775" cy="9923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1" u="none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2. АКТИВНО ПРИОБЩАВАНЕ В СИСТЕМАТА НА ПРЕДУЧИЛИЩНОТО ОБРАЗОВАНИЕ</a:t>
          </a:r>
          <a:endParaRPr lang="bg-BG" sz="2800" b="1" i="1" u="none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9065" y="532736"/>
        <a:ext cx="11488647" cy="934173"/>
      </dsp:txXfrm>
    </dsp:sp>
    <dsp:sp modelId="{6E49B2DB-09DE-4745-9F12-2192F3FB0454}">
      <dsp:nvSpPr>
        <dsp:cNvPr id="0" name=""/>
        <dsp:cNvSpPr/>
      </dsp:nvSpPr>
      <dsp:spPr>
        <a:xfrm>
          <a:off x="1154679" y="1495973"/>
          <a:ext cx="1154677" cy="11160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6041"/>
              </a:lnTo>
              <a:lnTo>
                <a:pt x="1154677" y="111604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2115864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latin typeface="Arial Black" panose="020B0A04020102020204" pitchFamily="34" charset="0"/>
            </a:rPr>
            <a:t>82 500 000 лв. (юли 2018 г.)</a:t>
          </a:r>
          <a:endParaRPr lang="bg-BG" sz="2000" i="0" kern="1200" dirty="0">
            <a:latin typeface="Arial Black" panose="020B0A04020102020204" pitchFamily="34" charset="0"/>
          </a:endParaRPr>
        </a:p>
      </dsp:txBody>
      <dsp:txXfrm>
        <a:off x="2338420" y="2144928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1495973"/>
          <a:ext cx="1154677" cy="24341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34100"/>
              </a:lnTo>
              <a:lnTo>
                <a:pt x="1154677" y="2434100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3356241"/>
          <a:ext cx="9217844" cy="1147665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Предоставяне на БФП чрез – директно предоставяне на конкретен бенефициент по чл. 2, т. 2 от ПМС 162 от 2016 г.</a:t>
          </a:r>
          <a:endParaRPr lang="bg-BG" sz="2000" kern="1200" dirty="0">
            <a:latin typeface="Arial Black" panose="020B0A04020102020204" pitchFamily="34" charset="0"/>
          </a:endParaRPr>
        </a:p>
      </dsp:txBody>
      <dsp:txXfrm>
        <a:off x="2342970" y="3389855"/>
        <a:ext cx="9150616" cy="108043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466509"/>
          <a:ext cx="11546775" cy="9923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3. ПОДКРЕПА НА УЯЗВИМИ ГРУПИ ЗА ДОСТЪП ДО ВИСШЕ ОБРАЗОВАНИЕ </a:t>
          </a:r>
          <a:endParaRPr lang="bg-BG" sz="24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9065" y="495573"/>
        <a:ext cx="11488647" cy="934173"/>
      </dsp:txXfrm>
    </dsp:sp>
    <dsp:sp modelId="{6E49B2DB-09DE-4745-9F12-2192F3FB0454}">
      <dsp:nvSpPr>
        <dsp:cNvPr id="0" name=""/>
        <dsp:cNvSpPr/>
      </dsp:nvSpPr>
      <dsp:spPr>
        <a:xfrm>
          <a:off x="1154679" y="1458810"/>
          <a:ext cx="1154677" cy="10851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5111"/>
              </a:lnTo>
              <a:lnTo>
                <a:pt x="1154677" y="108511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2047771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Общ размер на БФП по процедурата (в лв.) –</a:t>
          </a:r>
          <a:r>
            <a:rPr lang="bg-BG" sz="2400" kern="1200" dirty="0" smtClean="0">
              <a:latin typeface="Arial Black" panose="020B0A04020102020204" pitchFamily="34" charset="0"/>
            </a:rPr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0" kern="1200" dirty="0" smtClean="0">
              <a:latin typeface="Arial Black" panose="020B0A04020102020204" pitchFamily="34" charset="0"/>
            </a:rPr>
            <a:t>6 500 000 лв. (Декември 2018 г.)</a:t>
          </a:r>
          <a:endParaRPr lang="bg-BG" sz="2400" i="0" kern="1200" dirty="0">
            <a:latin typeface="Arial Black" panose="020B0A04020102020204" pitchFamily="34" charset="0"/>
          </a:endParaRPr>
        </a:p>
      </dsp:txBody>
      <dsp:txXfrm>
        <a:off x="2338420" y="2076835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1458810"/>
          <a:ext cx="1154677" cy="2403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03170"/>
              </a:lnTo>
              <a:lnTo>
                <a:pt x="1154677" y="2403170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3288147"/>
          <a:ext cx="9217844" cy="1147665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>
              <a:latin typeface="Arial Black" panose="020B0A04020102020204" pitchFamily="34" charset="0"/>
            </a:rPr>
            <a:t>Предоставяне на БФП – чрез подбор на проектни предложения </a:t>
          </a:r>
          <a:r>
            <a:rPr lang="bg-BG" sz="2200" kern="1200" baseline="0" dirty="0" smtClean="0">
              <a:latin typeface="Arial Black" panose="020B0A04020102020204" pitchFamily="34" charset="0"/>
            </a:rPr>
            <a:t>на проектни предложения по чл. 2, т. 1 от ПМС № 160 от 2016 г. </a:t>
          </a:r>
          <a:endParaRPr lang="bg-BG" sz="2200" kern="1200" dirty="0">
            <a:latin typeface="Arial Black" panose="020B0A04020102020204" pitchFamily="34" charset="0"/>
          </a:endParaRPr>
        </a:p>
      </dsp:txBody>
      <dsp:txXfrm>
        <a:off x="2342970" y="3321761"/>
        <a:ext cx="9150616" cy="108043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5" y="0"/>
          <a:ext cx="11399160" cy="979615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1" kern="1200" cap="none" spc="0" dirty="0" smtClean="0">
              <a:ln w="12700"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3. ПОДКРЕПА НА УЯЗВИМИ ГРУПИ ЗА ДОСТЪП ДО ВИСШЕ ОБРАЗОВАНИЕ </a:t>
          </a:r>
          <a:endParaRPr lang="bg-BG" sz="2400" b="1" kern="1200" cap="none" spc="0" dirty="0">
            <a:ln w="12700">
              <a:prstDash val="solid"/>
            </a:ln>
            <a:solidFill>
              <a:schemeClr val="bg2">
                <a:lumMod val="75000"/>
              </a:schemeClr>
            </a:solid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8697" y="28692"/>
        <a:ext cx="11341776" cy="922231"/>
      </dsp:txXfrm>
    </dsp:sp>
    <dsp:sp modelId="{6E49B2DB-09DE-4745-9F12-2192F3FB0454}">
      <dsp:nvSpPr>
        <dsp:cNvPr id="0" name=""/>
        <dsp:cNvSpPr/>
      </dsp:nvSpPr>
      <dsp:spPr>
        <a:xfrm>
          <a:off x="1139921" y="979615"/>
          <a:ext cx="1306595" cy="5633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3333"/>
              </a:lnTo>
              <a:lnTo>
                <a:pt x="1306595" y="56333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446516" y="882350"/>
          <a:ext cx="8551511" cy="1321197"/>
        </a:xfrm>
        <a:prstGeom prst="roundRect">
          <a:avLst>
            <a:gd name="adj" fmla="val 10000"/>
          </a:avLst>
        </a:prstGeom>
        <a:solidFill>
          <a:schemeClr val="tx2">
            <a:lumMod val="50000"/>
            <a:alpha val="9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u="sng" kern="1200" dirty="0" smtClean="0">
              <a:latin typeface="Arial Black" panose="020B0A04020102020204" pitchFamily="34" charset="0"/>
            </a:rPr>
            <a:t>Допустими кандидати: </a:t>
          </a:r>
          <a:r>
            <a:rPr lang="bg-BG" sz="2000" u="none" kern="1200" dirty="0" smtClean="0">
              <a:latin typeface="Arial Black" panose="020B0A04020102020204" pitchFamily="34" charset="0"/>
            </a:rPr>
            <a:t>- Училища; - Висши училища; - БАН; - Селскостопанска академия; - Организации с нестопанска цел; - Научни организации и др.</a:t>
          </a:r>
          <a:endParaRPr lang="ru-RU" sz="2000" u="none" kern="1200" dirty="0" smtClean="0">
            <a:latin typeface="Arial Black" panose="020B0A04020102020204" pitchFamily="34" charset="0"/>
          </a:endParaRPr>
        </a:p>
      </dsp:txBody>
      <dsp:txXfrm>
        <a:off x="2485213" y="921047"/>
        <a:ext cx="8474117" cy="1243803"/>
      </dsp:txXfrm>
    </dsp:sp>
    <dsp:sp modelId="{023C9FB6-23B1-45C9-A23A-043EFAF1F328}">
      <dsp:nvSpPr>
        <dsp:cNvPr id="0" name=""/>
        <dsp:cNvSpPr/>
      </dsp:nvSpPr>
      <dsp:spPr>
        <a:xfrm>
          <a:off x="1139921" y="979615"/>
          <a:ext cx="1143408" cy="2736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36400"/>
              </a:lnTo>
              <a:lnTo>
                <a:pt x="1143408" y="2736400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283329" y="2869725"/>
          <a:ext cx="9263449" cy="16925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alpha val="9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u="sng" kern="1200" dirty="0" smtClean="0">
              <a:latin typeface="Arial Black" panose="020B0A04020102020204" pitchFamily="34" charset="0"/>
            </a:rPr>
            <a:t>Допустими дейности</a:t>
          </a:r>
          <a:r>
            <a:rPr lang="bg-BG" sz="2200" kern="1200" dirty="0" smtClean="0">
              <a:latin typeface="Arial Black" panose="020B0A04020102020204" pitchFamily="34" charset="0"/>
            </a:rPr>
            <a:t>: - Осигуряване на технически приспособления за достъп до сградите; - Обучение на преподаватели във ВУ за работа със специализираните софтуерни програми, закупени по проекта; - Заплащане на такси за обучение във висши училища и др.</a:t>
          </a:r>
          <a:r>
            <a:rPr lang="bg-BG" sz="2200" kern="1200" baseline="0" dirty="0" smtClean="0">
              <a:latin typeface="Arial Black" panose="020B0A04020102020204" pitchFamily="34" charset="0"/>
            </a:rPr>
            <a:t> </a:t>
          </a:r>
          <a:endParaRPr lang="bg-BG" sz="2200" kern="1200" dirty="0">
            <a:latin typeface="Arial Black" panose="020B0A04020102020204" pitchFamily="34" charset="0"/>
          </a:endParaRPr>
        </a:p>
      </dsp:txBody>
      <dsp:txXfrm>
        <a:off x="2332903" y="2919299"/>
        <a:ext cx="9164301" cy="15934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4EFE38-7EA9-457F-83A2-882D3B67D77B}">
      <dsp:nvSpPr>
        <dsp:cNvPr id="0" name=""/>
        <dsp:cNvSpPr/>
      </dsp:nvSpPr>
      <dsp:spPr>
        <a:xfrm>
          <a:off x="5965768" y="875535"/>
          <a:ext cx="4497795" cy="8167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1278"/>
              </a:lnTo>
              <a:lnTo>
                <a:pt x="4497795" y="631278"/>
              </a:lnTo>
              <a:lnTo>
                <a:pt x="4497795" y="81673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051E2F-C65A-4BB2-A5A0-0739E9627E55}">
      <dsp:nvSpPr>
        <dsp:cNvPr id="0" name=""/>
        <dsp:cNvSpPr/>
      </dsp:nvSpPr>
      <dsp:spPr>
        <a:xfrm>
          <a:off x="5965768" y="875535"/>
          <a:ext cx="1569736" cy="8167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1278"/>
              </a:lnTo>
              <a:lnTo>
                <a:pt x="1569736" y="631278"/>
              </a:lnTo>
              <a:lnTo>
                <a:pt x="1569736" y="81673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909F48-4543-4F4A-B055-00343D6412E1}">
      <dsp:nvSpPr>
        <dsp:cNvPr id="0" name=""/>
        <dsp:cNvSpPr/>
      </dsp:nvSpPr>
      <dsp:spPr>
        <a:xfrm>
          <a:off x="4481003" y="875535"/>
          <a:ext cx="1484764" cy="812592"/>
        </a:xfrm>
        <a:custGeom>
          <a:avLst/>
          <a:gdLst/>
          <a:ahLst/>
          <a:cxnLst/>
          <a:rect l="0" t="0" r="0" b="0"/>
          <a:pathLst>
            <a:path>
              <a:moveTo>
                <a:pt x="1484764" y="0"/>
              </a:moveTo>
              <a:lnTo>
                <a:pt x="1484764" y="627134"/>
              </a:lnTo>
              <a:lnTo>
                <a:pt x="0" y="627134"/>
              </a:lnTo>
              <a:lnTo>
                <a:pt x="0" y="81259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2B6468-8408-4977-82D1-F9709D6F9951}">
      <dsp:nvSpPr>
        <dsp:cNvPr id="0" name=""/>
        <dsp:cNvSpPr/>
      </dsp:nvSpPr>
      <dsp:spPr>
        <a:xfrm>
          <a:off x="1350338" y="875535"/>
          <a:ext cx="4615429" cy="812592"/>
        </a:xfrm>
        <a:custGeom>
          <a:avLst/>
          <a:gdLst/>
          <a:ahLst/>
          <a:cxnLst/>
          <a:rect l="0" t="0" r="0" b="0"/>
          <a:pathLst>
            <a:path>
              <a:moveTo>
                <a:pt x="4615429" y="0"/>
              </a:moveTo>
              <a:lnTo>
                <a:pt x="4615429" y="627134"/>
              </a:lnTo>
              <a:lnTo>
                <a:pt x="0" y="627134"/>
              </a:lnTo>
              <a:lnTo>
                <a:pt x="0" y="81259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50199B-2BFE-4BAD-9C77-5F0349BA5E00}">
      <dsp:nvSpPr>
        <dsp:cNvPr id="0" name=""/>
        <dsp:cNvSpPr/>
      </dsp:nvSpPr>
      <dsp:spPr>
        <a:xfrm>
          <a:off x="3962402" y="23642"/>
          <a:ext cx="4006731" cy="8518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A6574E-5C8F-4161-A7A3-08A2C78B7F88}">
      <dsp:nvSpPr>
        <dsp:cNvPr id="0" name=""/>
        <dsp:cNvSpPr/>
      </dsp:nvSpPr>
      <dsp:spPr>
        <a:xfrm>
          <a:off x="4184840" y="234958"/>
          <a:ext cx="4006731" cy="85189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1" kern="1200" dirty="0" smtClean="0">
              <a:solidFill>
                <a:srgbClr val="002060"/>
              </a:solidFill>
              <a:latin typeface="Arial Black" panose="020B0A04020102020204" pitchFamily="34" charset="0"/>
            </a:rPr>
            <a:t>Целеви групи:</a:t>
          </a:r>
          <a:endParaRPr lang="bg-BG" sz="2200" b="1" kern="1200" dirty="0">
            <a:solidFill>
              <a:srgbClr val="002060"/>
            </a:solidFill>
            <a:latin typeface="Arial Black" panose="020B0A04020102020204" pitchFamily="34" charset="0"/>
          </a:endParaRPr>
        </a:p>
      </dsp:txBody>
      <dsp:txXfrm>
        <a:off x="4209791" y="259909"/>
        <a:ext cx="3956829" cy="801990"/>
      </dsp:txXfrm>
    </dsp:sp>
    <dsp:sp modelId="{B15E5686-30EE-4460-9BCD-B77D464B3D3F}">
      <dsp:nvSpPr>
        <dsp:cNvPr id="0" name=""/>
        <dsp:cNvSpPr/>
      </dsp:nvSpPr>
      <dsp:spPr>
        <a:xfrm>
          <a:off x="7444" y="1688127"/>
          <a:ext cx="2685788" cy="2012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B74E637-2EFE-4FFF-A9B9-DB2F26DDA051}">
      <dsp:nvSpPr>
        <dsp:cNvPr id="0" name=""/>
        <dsp:cNvSpPr/>
      </dsp:nvSpPr>
      <dsp:spPr>
        <a:xfrm>
          <a:off x="229882" y="1899444"/>
          <a:ext cx="2685788" cy="20129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02060"/>
              </a:solidFill>
              <a:latin typeface="Arial Black" panose="020B0A04020102020204" pitchFamily="34" charset="0"/>
            </a:rPr>
            <a:t>деца от уязвими групи</a:t>
          </a:r>
          <a:endParaRPr lang="bg-BG" sz="2000" b="1" kern="1200" dirty="0">
            <a:solidFill>
              <a:srgbClr val="FF0000"/>
            </a:solidFill>
            <a:latin typeface="Arial Black" panose="020B0A04020102020204" pitchFamily="34" charset="0"/>
          </a:endParaRPr>
        </a:p>
      </dsp:txBody>
      <dsp:txXfrm>
        <a:off x="288839" y="1958401"/>
        <a:ext cx="2567874" cy="1895009"/>
      </dsp:txXfrm>
    </dsp:sp>
    <dsp:sp modelId="{683C8E3F-B5B5-44FE-ADBE-8F8503B40F25}">
      <dsp:nvSpPr>
        <dsp:cNvPr id="0" name=""/>
        <dsp:cNvSpPr/>
      </dsp:nvSpPr>
      <dsp:spPr>
        <a:xfrm>
          <a:off x="3138109" y="1688127"/>
          <a:ext cx="2685788" cy="2012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04E1B6-EC4C-4966-A1E9-B23BD8ED1B33}">
      <dsp:nvSpPr>
        <dsp:cNvPr id="0" name=""/>
        <dsp:cNvSpPr/>
      </dsp:nvSpPr>
      <dsp:spPr>
        <a:xfrm>
          <a:off x="3360547" y="1899444"/>
          <a:ext cx="2685788" cy="20129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02060"/>
              </a:solidFill>
              <a:latin typeface="Arial Black" panose="020B0A04020102020204" pitchFamily="34" charset="0"/>
            </a:rPr>
            <a:t>родители</a:t>
          </a:r>
          <a:endParaRPr lang="bg-BG" sz="2000" b="1" kern="1200" dirty="0">
            <a:solidFill>
              <a:srgbClr val="FF0000"/>
            </a:solidFill>
            <a:latin typeface="Arial Black" panose="020B0A04020102020204" pitchFamily="34" charset="0"/>
          </a:endParaRPr>
        </a:p>
      </dsp:txBody>
      <dsp:txXfrm>
        <a:off x="3419504" y="1958401"/>
        <a:ext cx="2567874" cy="1895009"/>
      </dsp:txXfrm>
    </dsp:sp>
    <dsp:sp modelId="{CA7D2553-2075-4D91-B2E6-0BA01ED97BB8}">
      <dsp:nvSpPr>
        <dsp:cNvPr id="0" name=""/>
        <dsp:cNvSpPr/>
      </dsp:nvSpPr>
      <dsp:spPr>
        <a:xfrm>
          <a:off x="6268774" y="1692272"/>
          <a:ext cx="2533460" cy="20924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CB4E28-3F33-49D9-939E-598DDE282C2C}">
      <dsp:nvSpPr>
        <dsp:cNvPr id="0" name=""/>
        <dsp:cNvSpPr/>
      </dsp:nvSpPr>
      <dsp:spPr>
        <a:xfrm>
          <a:off x="6491213" y="1903588"/>
          <a:ext cx="2533460" cy="20924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02060"/>
              </a:solidFill>
              <a:latin typeface="Arial Black" panose="020B0A04020102020204" pitchFamily="34" charset="0"/>
            </a:rPr>
            <a:t>учители</a:t>
          </a:r>
          <a:endParaRPr lang="bg-BG" sz="2000" b="1" kern="1200" dirty="0">
            <a:solidFill>
              <a:srgbClr val="FF0000"/>
            </a:solidFill>
            <a:latin typeface="Arial Black" panose="020B0A04020102020204" pitchFamily="34" charset="0"/>
          </a:endParaRPr>
        </a:p>
      </dsp:txBody>
      <dsp:txXfrm>
        <a:off x="6552500" y="1964875"/>
        <a:ext cx="2410886" cy="1969903"/>
      </dsp:txXfrm>
    </dsp:sp>
    <dsp:sp modelId="{1571F0F3-7542-4AA6-A02B-3F71ACE49822}">
      <dsp:nvSpPr>
        <dsp:cNvPr id="0" name=""/>
        <dsp:cNvSpPr/>
      </dsp:nvSpPr>
      <dsp:spPr>
        <a:xfrm>
          <a:off x="9247112" y="1692272"/>
          <a:ext cx="2432903" cy="21432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1B98A6E-7346-4C66-A1BF-9B7F51086B58}">
      <dsp:nvSpPr>
        <dsp:cNvPr id="0" name=""/>
        <dsp:cNvSpPr/>
      </dsp:nvSpPr>
      <dsp:spPr>
        <a:xfrm>
          <a:off x="9469550" y="1903588"/>
          <a:ext cx="2432903" cy="21432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>
              <a:solidFill>
                <a:srgbClr val="002060"/>
              </a:solidFill>
              <a:latin typeface="Arial Black" panose="020B0A04020102020204" pitchFamily="34" charset="0"/>
              <a:ea typeface="SimSun" panose="02010600030101010101" pitchFamily="2" charset="-122"/>
            </a:rPr>
            <a:t>други педагогически и </a:t>
          </a:r>
          <a:r>
            <a:rPr lang="bg-BG" sz="1800" kern="1200" dirty="0" err="1" smtClean="0">
              <a:solidFill>
                <a:srgbClr val="002060"/>
              </a:solidFill>
              <a:latin typeface="Arial Black" panose="020B0A04020102020204" pitchFamily="34" charset="0"/>
              <a:ea typeface="SimSun" panose="02010600030101010101" pitchFamily="2" charset="-122"/>
            </a:rPr>
            <a:t>непедагоги</a:t>
          </a:r>
          <a:r>
            <a:rPr lang="bg-BG" sz="1800" kern="1200" dirty="0" smtClean="0">
              <a:solidFill>
                <a:srgbClr val="002060"/>
              </a:solidFill>
              <a:latin typeface="Arial Black" panose="020B0A04020102020204" pitchFamily="34" charset="0"/>
              <a:ea typeface="SimSun" panose="02010600030101010101" pitchFamily="2" charset="-122"/>
            </a:rPr>
            <a:t> –</a:t>
          </a:r>
          <a:r>
            <a:rPr lang="bg-BG" sz="1800" kern="1200" dirty="0" err="1" smtClean="0">
              <a:solidFill>
                <a:srgbClr val="002060"/>
              </a:solidFill>
              <a:latin typeface="Arial Black" panose="020B0A04020102020204" pitchFamily="34" charset="0"/>
              <a:ea typeface="SimSun" panose="02010600030101010101" pitchFamily="2" charset="-122"/>
            </a:rPr>
            <a:t>чески</a:t>
          </a:r>
          <a:r>
            <a:rPr lang="bg-BG" sz="1800" kern="1200" dirty="0" smtClean="0">
              <a:solidFill>
                <a:srgbClr val="002060"/>
              </a:solidFill>
              <a:latin typeface="Arial Black" panose="020B0A04020102020204" pitchFamily="34" charset="0"/>
              <a:ea typeface="SimSun" panose="02010600030101010101" pitchFamily="2" charset="-122"/>
            </a:rPr>
            <a:t> специалисти</a:t>
          </a:r>
          <a:endParaRPr lang="bg-BG" sz="1800" b="1" kern="1200" dirty="0">
            <a:solidFill>
              <a:srgbClr val="002060"/>
            </a:solidFill>
            <a:latin typeface="Arial Black" panose="020B0A04020102020204" pitchFamily="34" charset="0"/>
          </a:endParaRPr>
        </a:p>
      </dsp:txBody>
      <dsp:txXfrm>
        <a:off x="9532323" y="1966361"/>
        <a:ext cx="2307357" cy="20176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369095"/>
          <a:ext cx="11546775" cy="9923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1.  УНИКАЛНИ НАУЧНИ ИНФРАСТРУКТУРИ 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i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9065" y="398159"/>
        <a:ext cx="11488647" cy="934173"/>
      </dsp:txXfrm>
    </dsp:sp>
    <dsp:sp modelId="{6E49B2DB-09DE-4745-9F12-2192F3FB0454}">
      <dsp:nvSpPr>
        <dsp:cNvPr id="0" name=""/>
        <dsp:cNvSpPr/>
      </dsp:nvSpPr>
      <dsp:spPr>
        <a:xfrm>
          <a:off x="1154679" y="1361396"/>
          <a:ext cx="1154677" cy="841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1918"/>
              </a:lnTo>
              <a:lnTo>
                <a:pt x="1154677" y="84191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1707163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44 000 000 лв. (декември 2018 г.)</a:t>
          </a: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  <a:endParaRPr lang="bg-BG" sz="2000" i="0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1736227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1361396"/>
          <a:ext cx="1154677" cy="20822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2294"/>
              </a:lnTo>
              <a:lnTo>
                <a:pt x="1154677" y="208229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2947540"/>
          <a:ext cx="9217844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чрез подбор на проектни предложения </a:t>
          </a:r>
          <a:r>
            <a:rPr lang="bg-BG" sz="2000" kern="1200" dirty="0" smtClean="0">
              <a:latin typeface="Arial Black" panose="020B0A04020102020204" pitchFamily="34" charset="0"/>
            </a:rPr>
            <a:t>по чл. 25, ал. 1, т. 1 от ЗУСЕСИФ</a:t>
          </a:r>
          <a:endParaRPr lang="bg-BG" sz="2000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2976604"/>
        <a:ext cx="9159716" cy="9341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78886"/>
          <a:ext cx="11546775" cy="9923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1.  УНИКАЛНИ НАУЧНИ ИНФРАСТРУКТУРИ 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i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9065" y="107950"/>
        <a:ext cx="11488647" cy="934173"/>
      </dsp:txXfrm>
    </dsp:sp>
    <dsp:sp modelId="{6E49B2DB-09DE-4745-9F12-2192F3FB0454}">
      <dsp:nvSpPr>
        <dsp:cNvPr id="0" name=""/>
        <dsp:cNvSpPr/>
      </dsp:nvSpPr>
      <dsp:spPr>
        <a:xfrm>
          <a:off x="1154679" y="1071188"/>
          <a:ext cx="1154677" cy="841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1918"/>
              </a:lnTo>
              <a:lnTo>
                <a:pt x="1154677" y="84191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1416955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i="0" u="sng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Допустими</a:t>
          </a:r>
          <a:r>
            <a:rPr lang="bg-BG" sz="2000" i="0" u="sng" kern="1200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 кандидати:</a:t>
          </a:r>
          <a:r>
            <a:rPr lang="bg-BG" sz="2000" i="0" u="none" kern="1200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 </a:t>
          </a:r>
          <a:r>
            <a:rPr lang="bg-BG" sz="2000" i="0" kern="1200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- Научноизследователски институти,    - Висши училища; - БАН; - Селскостопанска академия</a:t>
          </a:r>
          <a:endParaRPr lang="bg-BG" sz="2000" i="0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1446019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1071188"/>
          <a:ext cx="1102426" cy="23725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72503"/>
              </a:lnTo>
              <a:lnTo>
                <a:pt x="1102426" y="237250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257106" y="2657332"/>
          <a:ext cx="9148414" cy="1572718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u="sng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Примерни</a:t>
          </a:r>
          <a:r>
            <a:rPr lang="bg-BG" sz="2000" u="sng" kern="1200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 допустими дейности</a:t>
          </a:r>
          <a:r>
            <a:rPr lang="bg-BG" sz="2000" kern="1200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: 1.Подготовка на инвестиционен проект; 2. </a:t>
          </a:r>
          <a:r>
            <a:rPr lang="ru-RU" sz="2000" kern="1200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Изготвяне и получаване на необходимата </a:t>
          </a:r>
          <a:r>
            <a:rPr lang="bg-BG" sz="2000" kern="1200" baseline="0" dirty="0" smtClean="0">
              <a:solidFill>
                <a:schemeClr val="bg1"/>
              </a:solidFill>
              <a:latin typeface="Arial Black" panose="020B0A04020102020204" pitchFamily="34" charset="0"/>
            </a:rPr>
            <a:t>документация за проектиране, изграждане, разрешаване на строежа и въвеждане в експлоатация на инфраструктурите. </a:t>
          </a:r>
          <a:endParaRPr lang="bg-BG" sz="2000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03169" y="2703395"/>
        <a:ext cx="9056288" cy="148059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339910"/>
          <a:ext cx="11546775" cy="9923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1.  ПОДКРЕПА ЗА УСПЕХ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i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9065" y="368974"/>
        <a:ext cx="11488647" cy="934173"/>
      </dsp:txXfrm>
    </dsp:sp>
    <dsp:sp modelId="{6E49B2DB-09DE-4745-9F12-2192F3FB0454}">
      <dsp:nvSpPr>
        <dsp:cNvPr id="0" name=""/>
        <dsp:cNvSpPr/>
      </dsp:nvSpPr>
      <dsp:spPr>
        <a:xfrm>
          <a:off x="1154679" y="1332212"/>
          <a:ext cx="1154677" cy="9002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0285"/>
              </a:lnTo>
              <a:lnTo>
                <a:pt x="1154677" y="90028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1736346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130 000 000 лв. (август 2018 г.)</a:t>
          </a: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  <a:endParaRPr lang="bg-BG" sz="2000" i="0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1765410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1332212"/>
          <a:ext cx="1154677" cy="2140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0661"/>
              </a:lnTo>
              <a:lnTo>
                <a:pt x="1154677" y="214066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2976723"/>
          <a:ext cx="9217844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u="none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</a:t>
          </a:r>
          <a:r>
            <a:rPr lang="bg-BG" sz="2000" u="none" kern="1200" dirty="0" smtClean="0">
              <a:latin typeface="Arial Black" panose="020B0A04020102020204" pitchFamily="34" charset="0"/>
            </a:rPr>
            <a:t>директно предоставяне на конкретен бенефициент по чл. 2,  т. 2 от ПМС № 162 от 2016 г.       </a:t>
          </a:r>
          <a:endParaRPr lang="bg-BG" sz="2000" u="none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3005787"/>
        <a:ext cx="9159716" cy="93417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79001"/>
          <a:ext cx="11546775" cy="108079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1" u="none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2.  ОБРАЗОВАНИЕ ЗА УТРЕШНИЯ ДЕН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i="1" u="none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31656" y="110656"/>
        <a:ext cx="11483465" cy="1017484"/>
      </dsp:txXfrm>
    </dsp:sp>
    <dsp:sp modelId="{6E49B2DB-09DE-4745-9F12-2192F3FB0454}">
      <dsp:nvSpPr>
        <dsp:cNvPr id="0" name=""/>
        <dsp:cNvSpPr/>
      </dsp:nvSpPr>
      <dsp:spPr>
        <a:xfrm>
          <a:off x="1154679" y="1159795"/>
          <a:ext cx="1172094" cy="13537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3796"/>
              </a:lnTo>
              <a:lnTo>
                <a:pt x="1172094" y="135379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26773" y="1786186"/>
          <a:ext cx="9155972" cy="1454812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105 000 000 лв. (септември 2018 г.).</a:t>
          </a: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Цел: - развитие на дигиталното образование.</a:t>
          </a:r>
          <a:endParaRPr lang="bg-BG" sz="2000" i="0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69383" y="1828796"/>
        <a:ext cx="9070752" cy="1369592"/>
      </dsp:txXfrm>
    </dsp:sp>
    <dsp:sp modelId="{023C9FB6-23B1-45C9-A23A-043EFAF1F328}">
      <dsp:nvSpPr>
        <dsp:cNvPr id="0" name=""/>
        <dsp:cNvSpPr/>
      </dsp:nvSpPr>
      <dsp:spPr>
        <a:xfrm>
          <a:off x="1154679" y="1159795"/>
          <a:ext cx="1154677" cy="2729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9632"/>
              </a:lnTo>
              <a:lnTo>
                <a:pt x="1154677" y="272963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3393277"/>
          <a:ext cx="9217844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u="none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</a:t>
          </a:r>
          <a:r>
            <a:rPr lang="bg-BG" sz="2000" u="none" kern="1200" dirty="0" smtClean="0">
              <a:latin typeface="Arial Black" panose="020B0A04020102020204" pitchFamily="34" charset="0"/>
            </a:rPr>
            <a:t>директно предоставяне на конкретен бенефициент по чл. 2,  т. 2 от ПМС № 162 от 2016 г.       </a:t>
          </a:r>
          <a:endParaRPr lang="bg-BG" sz="2000" u="none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3422341"/>
        <a:ext cx="9159716" cy="93417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461648"/>
          <a:ext cx="11546775" cy="138235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                     3.  СИСТЕМА ЗА ОСИГУРЯВАНЕ НА КАЧЕСТВО В ПРОФЕСИОНАЛНОТО ОБРАЗОВАНИЕ И ОБУЧЕНИЕ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i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40489" y="502136"/>
        <a:ext cx="11465799" cy="1301379"/>
      </dsp:txXfrm>
    </dsp:sp>
    <dsp:sp modelId="{6E49B2DB-09DE-4745-9F12-2192F3FB0454}">
      <dsp:nvSpPr>
        <dsp:cNvPr id="0" name=""/>
        <dsp:cNvSpPr/>
      </dsp:nvSpPr>
      <dsp:spPr>
        <a:xfrm>
          <a:off x="1154679" y="1844003"/>
          <a:ext cx="1154677" cy="822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2459"/>
              </a:lnTo>
              <a:lnTo>
                <a:pt x="1154677" y="82245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2170312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3 000 000 лв. (юли 2018 г.)</a:t>
          </a: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  <a:endParaRPr lang="bg-BG" sz="2000" i="0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2199376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1844003"/>
          <a:ext cx="1154677" cy="2232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2459"/>
              </a:lnTo>
              <a:lnTo>
                <a:pt x="1154677" y="223245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3410688"/>
          <a:ext cx="9217844" cy="1331549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u="none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д</a:t>
          </a:r>
          <a:r>
            <a:rPr lang="bg-BG" sz="2000" kern="1200" dirty="0" smtClean="0">
              <a:latin typeface="Arial Black" panose="020B0A04020102020204" pitchFamily="34" charset="0"/>
            </a:rPr>
            <a:t>иректно предоставяне на конкретен бенефициент по реда на чл. 25, ал. 1, т. 2 и Глава трета, Раздел III от ЗУСЕСИФ и чл. 2, т. 2 от ПМС 162/05.07.2016 г.</a:t>
          </a:r>
          <a:endParaRPr lang="bg-BG" sz="2000" u="none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48356" y="3449688"/>
        <a:ext cx="9139844" cy="125354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0" y="557479"/>
          <a:ext cx="11546775" cy="113027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                                                                                    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4.  ВЪВЕЖДАНЕ НА ДУАЛНА СИСТЕМА НА ОБУЧЕНИЕ                                         (ДОМИНО 2)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i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33104" y="590583"/>
        <a:ext cx="11480567" cy="1064062"/>
      </dsp:txXfrm>
    </dsp:sp>
    <dsp:sp modelId="{6E49B2DB-09DE-4745-9F12-2192F3FB0454}">
      <dsp:nvSpPr>
        <dsp:cNvPr id="0" name=""/>
        <dsp:cNvSpPr/>
      </dsp:nvSpPr>
      <dsp:spPr>
        <a:xfrm>
          <a:off x="1154677" y="1687750"/>
          <a:ext cx="1154679" cy="978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8101"/>
              </a:lnTo>
              <a:lnTo>
                <a:pt x="1154679" y="97810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2169701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14 000 000 лв. (октомври 2018 г.)</a:t>
          </a: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  </a:t>
          </a:r>
          <a:endParaRPr lang="bg-BG" sz="2000" i="0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2198765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7" y="1687750"/>
          <a:ext cx="1154679" cy="23258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5899"/>
              </a:lnTo>
              <a:lnTo>
                <a:pt x="1154679" y="232589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3410078"/>
          <a:ext cx="9217844" cy="1207144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u="none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</a:t>
          </a:r>
          <a:r>
            <a:rPr lang="bg-BG" sz="2000" kern="1200" dirty="0" smtClean="0">
              <a:latin typeface="Arial Black" panose="020B0A04020102020204" pitchFamily="34" charset="0"/>
            </a:rPr>
            <a:t>чрез подбор на проектни предложения по Раздел II чл. 25, ал. 1, т. 1 от ЗУСЕСИФ и чл. 2, т. 1 от ПМС 162/05.07.2016 г</a:t>
          </a:r>
          <a:endParaRPr lang="bg-BG" sz="2000" u="none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44712" y="3445434"/>
        <a:ext cx="9147132" cy="113643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0" y="557479"/>
          <a:ext cx="11546775" cy="113027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                                                                                                                                                                               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4.  ВЪВЕЖДАНЕ НА ДУАЛНА СИСТЕМА НА ОБУЧЕНИЕ                                         (ДОМИНО 2)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i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33104" y="590583"/>
        <a:ext cx="11480567" cy="1064062"/>
      </dsp:txXfrm>
    </dsp:sp>
    <dsp:sp modelId="{6E49B2DB-09DE-4745-9F12-2192F3FB0454}">
      <dsp:nvSpPr>
        <dsp:cNvPr id="0" name=""/>
        <dsp:cNvSpPr/>
      </dsp:nvSpPr>
      <dsp:spPr>
        <a:xfrm>
          <a:off x="1154677" y="1687750"/>
          <a:ext cx="1154679" cy="978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8101"/>
              </a:lnTo>
              <a:lnTo>
                <a:pt x="1154679" y="97810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2169701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i="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Допустими кандидати: Професионални гимназии</a:t>
          </a:r>
          <a:endParaRPr lang="bg-BG" sz="2000" i="0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2198765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7" y="1687750"/>
          <a:ext cx="1085011" cy="23520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2027"/>
              </a:lnTo>
              <a:lnTo>
                <a:pt x="1085011" y="235202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239689" y="3436205"/>
          <a:ext cx="9217844" cy="1207144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u="none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Допустими партньори: Работодатели    </a:t>
          </a:r>
          <a:endParaRPr lang="bg-BG" sz="2000" u="none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275045" y="3471561"/>
        <a:ext cx="9147132" cy="11364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76322-843E-4A24-B93B-4D1171C7A5EA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70383-7DA6-4CFD-B086-9CF88389915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56536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1.Подготовка на инвестиционен проект.</a:t>
            </a:r>
          </a:p>
          <a:p>
            <a:r>
              <a:rPr lang="ru-RU" dirty="0" smtClean="0"/>
              <a:t>2. Изготвяне и получаване на необходимата</a:t>
            </a:r>
          </a:p>
          <a:p>
            <a:r>
              <a:rPr lang="ru-RU" dirty="0" smtClean="0"/>
              <a:t>документация за проектиране, изграждане,</a:t>
            </a:r>
          </a:p>
          <a:p>
            <a:r>
              <a:rPr lang="ru-RU" dirty="0" smtClean="0"/>
              <a:t>разрешаване на строежа и въвеждане</a:t>
            </a:r>
          </a:p>
          <a:p>
            <a:r>
              <a:rPr lang="ru-RU" dirty="0" smtClean="0"/>
              <a:t>в експлоатация на инфраструктурите;</a:t>
            </a:r>
          </a:p>
          <a:p>
            <a:r>
              <a:rPr lang="ru-RU" dirty="0" smtClean="0"/>
              <a:t>3. Изграждане, модернизация и използване</a:t>
            </a:r>
          </a:p>
          <a:p>
            <a:r>
              <a:rPr lang="ru-RU" dirty="0" smtClean="0"/>
              <a:t>на уникални научноизследователски</a:t>
            </a:r>
          </a:p>
          <a:p>
            <a:r>
              <a:rPr lang="ru-RU" dirty="0" smtClean="0"/>
              <a:t>инфраструктури;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70383-7DA6-4CFD-B086-9CF883899155}" type="slidenum">
              <a:rPr lang="bg-BG" smtClean="0"/>
              <a:t>23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0941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1.Подготовка на инвестиционен проект.</a:t>
            </a:r>
          </a:p>
          <a:p>
            <a:r>
              <a:rPr lang="ru-RU" dirty="0" smtClean="0"/>
              <a:t>2. Изготвяне и получаване на необходимата</a:t>
            </a:r>
          </a:p>
          <a:p>
            <a:r>
              <a:rPr lang="ru-RU" dirty="0" smtClean="0"/>
              <a:t>документация за проектиране, изграждане,</a:t>
            </a:r>
          </a:p>
          <a:p>
            <a:r>
              <a:rPr lang="ru-RU" dirty="0" smtClean="0"/>
              <a:t>разрешаване на строежа и въвеждане</a:t>
            </a:r>
          </a:p>
          <a:p>
            <a:r>
              <a:rPr lang="ru-RU" dirty="0" smtClean="0"/>
              <a:t>в експлоатация на инфраструктурите;</a:t>
            </a:r>
          </a:p>
          <a:p>
            <a:r>
              <a:rPr lang="ru-RU" dirty="0" smtClean="0"/>
              <a:t>3. Изграждане, модернизация и използване</a:t>
            </a:r>
          </a:p>
          <a:p>
            <a:r>
              <a:rPr lang="ru-RU" dirty="0" smtClean="0"/>
              <a:t>на уникални научноизследователски</a:t>
            </a:r>
          </a:p>
          <a:p>
            <a:r>
              <a:rPr lang="ru-RU" dirty="0" smtClean="0"/>
              <a:t>инфраструктури;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70383-7DA6-4CFD-B086-9CF883899155}" type="slidenum">
              <a:rPr lang="bg-BG" smtClean="0"/>
              <a:t>24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59292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70383-7DA6-4CFD-B086-9CF883899155}" type="slidenum">
              <a:rPr lang="bg-BG" smtClean="0"/>
              <a:t>26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22037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253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0195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58941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9462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43917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4046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3695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8754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3913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47069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7311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29562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42799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3544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65323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11542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8647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7760B79-8A2E-4385-9486-6D711A318ABD}" type="datetimeFigureOut">
              <a:rPr lang="bg-BG" smtClean="0"/>
              <a:t>25.6.2018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819392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1.jpe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openxmlformats.org/officeDocument/2006/relationships/image" Target="../media/image3.jpeg"/><Relationship Id="rId10" Type="http://schemas.microsoft.com/office/2007/relationships/diagramDrawing" Target="../diagrams/drawing3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1.jpeg"/><Relationship Id="rId7" Type="http://schemas.openxmlformats.org/officeDocument/2006/relationships/diagramLayout" Target="../diagrams/layou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5" Type="http://schemas.openxmlformats.org/officeDocument/2006/relationships/image" Target="../media/image3.jpeg"/><Relationship Id="rId10" Type="http://schemas.microsoft.com/office/2007/relationships/diagramDrawing" Target="../diagrams/drawing4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3.jpeg"/><Relationship Id="rId9" Type="http://schemas.microsoft.com/office/2007/relationships/diagramDrawing" Target="../diagrams/drawing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2.png"/><Relationship Id="rId9" Type="http://schemas.microsoft.com/office/2007/relationships/diagramDrawing" Target="../diagrams/drawing6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2.xml"/><Relationship Id="rId5" Type="http://schemas.openxmlformats.org/officeDocument/2006/relationships/diagramData" Target="../diagrams/data12.xml"/><Relationship Id="rId4" Type="http://schemas.openxmlformats.org/officeDocument/2006/relationships/image" Target="../media/image3.jpeg"/><Relationship Id="rId9" Type="http://schemas.microsoft.com/office/2007/relationships/diagramDrawing" Target="../diagrams/drawing1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3.xml"/><Relationship Id="rId5" Type="http://schemas.openxmlformats.org/officeDocument/2006/relationships/diagramData" Target="../diagrams/data13.xml"/><Relationship Id="rId4" Type="http://schemas.openxmlformats.org/officeDocument/2006/relationships/image" Target="../media/image3.jpeg"/><Relationship Id="rId9" Type="http://schemas.microsoft.com/office/2007/relationships/diagramDrawing" Target="../diagrams/drawing13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f.mon.b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622570" y="3394953"/>
            <a:ext cx="10982528" cy="2926079"/>
          </a:xfrm>
          <a:prstGeom prst="plaqu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i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Съвместно </a:t>
            </a:r>
            <a:r>
              <a:rPr lang="bg-BG" sz="28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заседание на  Регионалния съвет за развитие (РСР) и Регионалния координационен комитет (РКК) в </a:t>
            </a:r>
            <a:r>
              <a:rPr lang="bg-BG" sz="2800" b="1" i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Северен централен </a:t>
            </a:r>
            <a:r>
              <a:rPr lang="bg-BG" sz="28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район (</a:t>
            </a:r>
            <a:r>
              <a:rPr lang="bg-BG" sz="2800" b="1" i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СЦР</a:t>
            </a:r>
            <a:r>
              <a:rPr lang="bg-BG" sz="28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) </a:t>
            </a:r>
            <a:r>
              <a:rPr lang="bg-BG" sz="2800" b="1" i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– 26.06.2018 </a:t>
            </a:r>
            <a:r>
              <a:rPr lang="bg-BG" sz="28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г</a:t>
            </a:r>
            <a:r>
              <a:rPr lang="bg-BG" sz="2800" b="1" i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., </a:t>
            </a:r>
            <a:r>
              <a:rPr lang="bg-BG" sz="28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гр. </a:t>
            </a:r>
            <a:r>
              <a:rPr lang="bg-BG" sz="2800" b="1" i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Габрово</a:t>
            </a:r>
            <a:endParaRPr lang="bg-BG" sz="2800" b="1" i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22570" y="1350587"/>
            <a:ext cx="10982528" cy="175253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                                                                              </a:t>
            </a:r>
            <a:r>
              <a:rPr lang="bg-BG" sz="2800" b="1" i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ОПЕРАТИВНА </a:t>
            </a:r>
            <a:r>
              <a:rPr lang="bg-BG" sz="28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ПРОГРАМА</a:t>
            </a:r>
            <a:br>
              <a:rPr lang="bg-BG" sz="28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bg-BG" sz="28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„НАУКА И ОБРАЗОВАНИЕ ЗА ИНТЕЛИГЕНТЕН РАСТЕЖ“ 2014-2020</a:t>
            </a:r>
            <a:r>
              <a:rPr lang="en-US" sz="28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bg-BG" sz="28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г.</a:t>
            </a:r>
            <a:br>
              <a:rPr lang="bg-BG" sz="2800" b="1" i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bg-BG" sz="28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7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3785" y="277293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861904" y="204280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0498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39" y="301930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359876" y="1121014"/>
            <a:ext cx="11346900" cy="103244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</a:rPr>
              <a:t>BG05M2OP001-1.002 „Изграждане и развитие на центрове за компетентност“ (ИРЦК</a:t>
            </a:r>
            <a:r>
              <a:rPr lang="bg-BG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)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9876" y="2233534"/>
            <a:ext cx="11346900" cy="1032442"/>
          </a:xfrm>
          <a:prstGeom prst="roundRect">
            <a:avLst/>
          </a:prstGeom>
          <a:solidFill>
            <a:srgbClr val="FFFF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Компонент</a:t>
            </a:r>
            <a:r>
              <a:rPr lang="en-US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 2. “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Информатика и </a:t>
            </a:r>
            <a:r>
              <a:rPr lang="ru-RU" sz="24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информационни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комуникационни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 технологии</a:t>
            </a:r>
            <a:r>
              <a:rPr lang="en-US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”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59876" y="3402486"/>
            <a:ext cx="11346900" cy="3208626"/>
          </a:xfrm>
          <a:prstGeom prst="roundRect">
            <a:avLst/>
          </a:prstGeom>
          <a:solidFill>
            <a:srgbClr val="99FF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                                                                              По 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Компонент</a:t>
            </a:r>
            <a:r>
              <a:rPr lang="en-US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2.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Ръководителят на УО на ОПНОИР е сключил договор за предоставяне на БФП с Института по роботика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на обща стойност 13 500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000.00 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лв.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Проектът е с наименование „Изграждане и развитие на ЦК „</a:t>
            </a:r>
            <a:r>
              <a:rPr lang="en-GB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Quasar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“ и се изпълнява с участието на 7 партниращи организации, като две от тях са: Технически университет - Габрово и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Национален военен университет “Васил Левски” - гр. Велико Търново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</a:t>
            </a:r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62531" y="228917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4476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39" y="301930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359876" y="1121014"/>
            <a:ext cx="11346900" cy="103244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</a:rPr>
              <a:t>BG05M2OP001-1.002 „Изграждане и развитие на центрове за компетентност“ (ИРЦК</a:t>
            </a:r>
            <a:r>
              <a:rPr lang="bg-BG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)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9876" y="2233534"/>
            <a:ext cx="11346900" cy="1032442"/>
          </a:xfrm>
          <a:prstGeom prst="roundRect">
            <a:avLst/>
          </a:prstGeom>
          <a:solidFill>
            <a:srgbClr val="FFFF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Компонент</a:t>
            </a:r>
            <a:r>
              <a:rPr lang="en-US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bg-BG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</a:t>
            </a:r>
            <a:r>
              <a:rPr lang="en-US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„Нови технологии в креативните и рекреативните индустрии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“</a:t>
            </a:r>
            <a:endParaRPr lang="ru-RU" sz="24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59876" y="3402486"/>
            <a:ext cx="11346900" cy="3208626"/>
          </a:xfrm>
          <a:prstGeom prst="roundRect">
            <a:avLst/>
          </a:prstGeom>
          <a:solidFill>
            <a:srgbClr val="99FF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                                                                              По 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Компонент</a:t>
            </a:r>
            <a:r>
              <a:rPr lang="en-US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</a:t>
            </a:r>
            <a:r>
              <a:rPr lang="en-US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Ръководителят на УО на ОПНОИР е сключил договор за предоставяне на БФП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с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Висшето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училище по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мениджмънт на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обща стойност 13 379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129.35 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лв.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Проектът е с наименование „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Център за компетентност за интелигентни решения в креативните и рекреативните индустрии (ИНКРЕА)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“ и се изпълнява с участието на 7 партниращи организации, като една от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тях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е Русенски университет "Ангел Кънчев“.</a:t>
            </a:r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62531" y="228917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4251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8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55112" y="1106423"/>
            <a:ext cx="10406743" cy="1005842"/>
          </a:xfr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ctr">
              <a:defRPr/>
            </a:pP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Приоритетна ос 2: </a:t>
            </a:r>
            <a:r>
              <a:rPr lang="en-US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en-US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Образование </a:t>
            </a:r>
            <a:r>
              <a:rPr 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и учене през целия </a:t>
            </a: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живот</a:t>
            </a:r>
            <a:endParaRPr lang="bg-BG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Bevel 7"/>
          <p:cNvSpPr/>
          <p:nvPr/>
        </p:nvSpPr>
        <p:spPr>
          <a:xfrm>
            <a:off x="539496" y="2313432"/>
            <a:ext cx="3209544" cy="4370832"/>
          </a:xfrm>
          <a:prstGeom prst="bevel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66FFFF"/>
                </a:solidFill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BG05M2OP001-2.009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„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Подкрепа за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развитието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докторанти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постдокторанти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специализанти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млади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учени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- фаза 1“ </a:t>
            </a:r>
            <a:endParaRPr lang="bg-BG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Striped Right Arrow 8"/>
          <p:cNvSpPr/>
          <p:nvPr/>
        </p:nvSpPr>
        <p:spPr>
          <a:xfrm>
            <a:off x="3954888" y="2868930"/>
            <a:ext cx="1421784" cy="2089404"/>
          </a:xfrm>
          <a:prstGeom prst="stripedRightArrow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Oval Callout 9"/>
          <p:cNvSpPr/>
          <p:nvPr/>
        </p:nvSpPr>
        <p:spPr>
          <a:xfrm>
            <a:off x="6444667" y="2313432"/>
            <a:ext cx="3753069" cy="2926080"/>
          </a:xfrm>
          <a:prstGeom prst="wedgeEllipseCallou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>
                <a:solidFill>
                  <a:srgbClr val="000099"/>
                </a:solidFill>
                <a:latin typeface="Arial Black" panose="020B0A04020102020204" pitchFamily="34" charset="0"/>
              </a:rPr>
              <a:t>Сключени договори  с изпълнение на проектите в СЦР – </a:t>
            </a:r>
            <a:r>
              <a:rPr lang="bg-B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 договора</a:t>
            </a:r>
            <a:endParaRPr lang="bg-B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688507" y="5991637"/>
            <a:ext cx="3361183" cy="692627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1 334 716, 47 лв. </a:t>
            </a:r>
            <a:endParaRPr lang="bg-BG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52016" y="201666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1675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4435" y="1097280"/>
            <a:ext cx="11174671" cy="109728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bg-BG" altLang="bg-BG" sz="2400" b="1" u="sng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Приоритетна ос 3: </a:t>
            </a:r>
            <a:r>
              <a:rPr lang="en-US" altLang="bg-BG" sz="2400" b="1" u="sng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en-US" altLang="bg-BG" sz="2400" b="1" u="sng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Образователна среда за активно социално приобщаване</a:t>
            </a:r>
            <a:endParaRPr lang="en-US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7522" y="295834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Bevel 7"/>
          <p:cNvSpPr/>
          <p:nvPr/>
        </p:nvSpPr>
        <p:spPr>
          <a:xfrm>
            <a:off x="539496" y="2313432"/>
            <a:ext cx="3209544" cy="4370832"/>
          </a:xfrm>
          <a:prstGeom prst="bevel">
            <a:avLst/>
          </a:prstGeom>
          <a:pattFill prst="pct90">
            <a:fgClr>
              <a:schemeClr val="tx2">
                <a:lumMod val="50000"/>
              </a:schemeClr>
            </a:fgClr>
            <a:bgClr>
              <a:schemeClr val="bg1"/>
            </a:bgClr>
          </a:pattFill>
          <a:ln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BG05M20P001-3.001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„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Подкрепа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за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предучилищното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възпитание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и подготовка на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деца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в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неравностойно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положение“</a:t>
            </a:r>
            <a:endParaRPr lang="bg-BG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Striped Right Arrow 8"/>
          <p:cNvSpPr/>
          <p:nvPr/>
        </p:nvSpPr>
        <p:spPr>
          <a:xfrm>
            <a:off x="3878987" y="2868930"/>
            <a:ext cx="1421784" cy="2089404"/>
          </a:xfrm>
          <a:prstGeom prst="stripedRightArrow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Oval Callout 9"/>
          <p:cNvSpPr/>
          <p:nvPr/>
        </p:nvSpPr>
        <p:spPr>
          <a:xfrm>
            <a:off x="6504197" y="2450592"/>
            <a:ext cx="3797394" cy="2926080"/>
          </a:xfrm>
          <a:prstGeom prst="wedgeEllipseCallou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>
                <a:solidFill>
                  <a:srgbClr val="000099"/>
                </a:solidFill>
                <a:latin typeface="Arial Black" panose="020B0A04020102020204" pitchFamily="34" charset="0"/>
              </a:rPr>
              <a:t>Сключени договори  с изпълнение на проектите в СЦР – </a:t>
            </a:r>
            <a:r>
              <a:rPr lang="bg-B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8 договора</a:t>
            </a:r>
            <a:endParaRPr lang="bg-B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843842" y="5991637"/>
            <a:ext cx="3118104" cy="69262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>
                <a:solidFill>
                  <a:srgbClr val="FF0000"/>
                </a:solidFill>
                <a:latin typeface="Arial Black" panose="020B0A04020102020204" pitchFamily="34" charset="0"/>
              </a:rPr>
              <a:t>2 </a:t>
            </a:r>
            <a:r>
              <a:rPr lang="bg-BG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607 569, 55 лв. </a:t>
            </a:r>
            <a:endParaRPr lang="bg-BG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25302" y="204280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3680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369" y="20049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evel 6"/>
          <p:cNvSpPr/>
          <p:nvPr/>
        </p:nvSpPr>
        <p:spPr>
          <a:xfrm>
            <a:off x="539496" y="2313432"/>
            <a:ext cx="3209544" cy="4370832"/>
          </a:xfrm>
          <a:prstGeom prst="bevel">
            <a:avLst/>
          </a:prstGeom>
          <a:pattFill prst="pct90">
            <a:fgClr>
              <a:schemeClr val="tx2">
                <a:lumMod val="50000"/>
              </a:schemeClr>
            </a:fgClr>
            <a:bgClr>
              <a:schemeClr val="bg1"/>
            </a:bgClr>
          </a:pattFill>
          <a:ln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BG05M20P001-3.002„ „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Образователна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интеграция на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учениците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от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етническите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малцинства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и/или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търсещи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или получили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международна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Arial Black" panose="020B0A04020102020204" pitchFamily="34" charset="0"/>
              </a:rPr>
              <a:t>закрила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“ </a:t>
            </a:r>
            <a:endParaRPr lang="bg-BG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44435" y="1097280"/>
            <a:ext cx="11174671" cy="109728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bg-BG" altLang="bg-BG" sz="2400" b="1" u="sng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Приоритетна ос 3: </a:t>
            </a:r>
            <a:r>
              <a:rPr lang="en-US" altLang="bg-BG" sz="2400" b="1" u="sng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en-US" altLang="bg-BG" sz="2400" b="1" u="sng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bg-BG" sz="2400" b="1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„Образователна среда за активно социално приобщаване“</a:t>
            </a:r>
            <a:endParaRPr lang="en-US" sz="2400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triped Right Arrow 8"/>
          <p:cNvSpPr/>
          <p:nvPr/>
        </p:nvSpPr>
        <p:spPr>
          <a:xfrm>
            <a:off x="3854304" y="2750058"/>
            <a:ext cx="1421784" cy="2089404"/>
          </a:xfrm>
          <a:prstGeom prst="stripedRightArrow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Oval Callout 9"/>
          <p:cNvSpPr/>
          <p:nvPr/>
        </p:nvSpPr>
        <p:spPr>
          <a:xfrm>
            <a:off x="6358602" y="2489470"/>
            <a:ext cx="4071180" cy="2926080"/>
          </a:xfrm>
          <a:prstGeom prst="wedgeEllipseCallou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>
                <a:solidFill>
                  <a:srgbClr val="000099"/>
                </a:solidFill>
                <a:latin typeface="Arial Black" panose="020B0A04020102020204" pitchFamily="34" charset="0"/>
              </a:rPr>
              <a:t>Сключени договори  с изпълнение на проектите в СЦР – </a:t>
            </a:r>
            <a:r>
              <a:rPr lang="bg-B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5 договора</a:t>
            </a:r>
            <a:endParaRPr lang="bg-B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835140" y="6165373"/>
            <a:ext cx="3118104" cy="692627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2 188 213, 33 лв. </a:t>
            </a:r>
            <a:endParaRPr lang="bg-BG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18696" y="213121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2756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38" y="27199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359875" y="1167128"/>
            <a:ext cx="11346900" cy="815105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Комитет 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за наблюдение на Оперативна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програма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„Наука и образование за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интелигентен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растеж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“ 2014 – 2020 г.</a:t>
            </a:r>
            <a:endParaRPr lang="bg-BG" sz="2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59874" y="2072322"/>
            <a:ext cx="11346901" cy="1289303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На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18 май 2018 г. се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проведе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осмото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заседание на Комитета за наблюдение на Оперативна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„Наука и образование за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“ 2014 – 2020 г.</a:t>
            </a:r>
            <a:endParaRPr lang="bg-BG" sz="20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59874" y="3451714"/>
            <a:ext cx="11346901" cy="1289303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err="1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Ръководителят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на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Управляващия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орган на ОП НОИР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Кирил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Гератлиев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информира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участниците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, че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са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възстановени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 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плащанията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от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Европейската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комисия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към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програмата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. </a:t>
            </a:r>
            <a:endParaRPr lang="bg-BG" sz="20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59874" y="4831857"/>
            <a:ext cx="11346901" cy="189812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В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рамките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заседанието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бяха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одобрени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критериите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за подбор на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операция, </a:t>
            </a:r>
            <a:r>
              <a:rPr lang="ru-RU" sz="2000" dirty="0" err="1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както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методология и критерии за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техническа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финансова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оценка на процедура „Активно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приобщаване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в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системата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предучилищното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образование“ по приоритетна ос 3  „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Образователна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среда за активно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социално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приобщаване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“. </a:t>
            </a:r>
            <a:endParaRPr lang="bg-BG" sz="20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62531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6818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879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070043" y="1478604"/>
            <a:ext cx="10048672" cy="4494179"/>
          </a:xfrm>
          <a:prstGeom prst="roundRect">
            <a:avLst/>
          </a:prstGeom>
          <a:pattFill prst="pct80">
            <a:fgClr>
              <a:srgbClr val="CCECFF"/>
            </a:fgClr>
            <a:bgClr>
              <a:schemeClr val="bg1"/>
            </a:bgClr>
          </a:patt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i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КРИТЕРИИ </a:t>
            </a:r>
            <a:r>
              <a:rPr lang="bg-BG" sz="32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ЗА ПОДБОР НА ОПЕРАЦИЯ</a:t>
            </a:r>
            <a:br>
              <a:rPr lang="bg-BG" sz="32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</a:br>
            <a:r>
              <a:rPr lang="bg-BG" sz="32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 „</a:t>
            </a:r>
            <a:r>
              <a:rPr lang="ru-RU" sz="32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АКТИВНО ПРИОБЩАВАНЕ В СИСТЕМАТА НА ПРЕДУЧИЛИЩНОТО ОБРАЗОВАНИЕ </a:t>
            </a:r>
            <a:r>
              <a:rPr lang="bg-BG" sz="32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“</a:t>
            </a:r>
            <a:endParaRPr lang="bg-BG" sz="3200" b="1" i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5951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5735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241" y="172613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644435" y="1097280"/>
            <a:ext cx="11174671" cy="108171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bg-BG" altLang="bg-BG" sz="2400" b="1" u="sng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Приоритетна ос 3: </a:t>
            </a:r>
            <a:r>
              <a:rPr lang="en-US" altLang="bg-BG" sz="2400" b="1" u="sng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en-US" altLang="bg-BG" sz="2400" b="1" u="sng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Образователна среда за активно социално приобщаване</a:t>
            </a:r>
            <a:endParaRPr lang="en-US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44435" y="2421089"/>
            <a:ext cx="11174671" cy="56453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                                                                                                                        </a:t>
            </a:r>
            <a:r>
              <a:rPr lang="bg-BG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ОСНОВНА </a:t>
            </a:r>
            <a:r>
              <a:rPr lang="bg-BG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ЦЕЛ НА ОПЕРАЦИЯТА: </a:t>
            </a:r>
          </a:p>
          <a:p>
            <a:pPr algn="ctr"/>
            <a:endParaRPr lang="bg-BG" sz="2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44434" y="3190285"/>
            <a:ext cx="11174671" cy="912709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                                                                                                                        </a:t>
            </a:r>
            <a:r>
              <a:rPr lang="en-US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                     </a:t>
            </a:r>
            <a:r>
              <a:rPr lang="bg-BG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– да </a:t>
            </a:r>
            <a:r>
              <a:rPr lang="bg-BG" sz="2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подпомогне ранното обхващане и образователното приобщаване на деца от уязвими групи в предучилищното образование;</a:t>
            </a:r>
          </a:p>
          <a:p>
            <a:endParaRPr lang="bg-BG" sz="2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44434" y="4323262"/>
            <a:ext cx="11174671" cy="564537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                                                                                                                        </a:t>
            </a:r>
            <a:r>
              <a:rPr lang="en-US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 </a:t>
            </a:r>
            <a:endParaRPr lang="bg-BG" sz="2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  <a:ea typeface="SimSun" panose="02010600030101010101" pitchFamily="2" charset="-122"/>
            </a:endParaRPr>
          </a:p>
          <a:p>
            <a:r>
              <a:rPr lang="bg-BG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– </a:t>
            </a:r>
            <a:r>
              <a:rPr lang="bg-BG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да </a:t>
            </a:r>
            <a:r>
              <a:rPr lang="bg-BG" sz="2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подкрепи достъпа им до качествено образование;</a:t>
            </a:r>
          </a:p>
          <a:p>
            <a:endParaRPr lang="bg-BG" sz="2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44434" y="5108067"/>
            <a:ext cx="11174671" cy="1380282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                                                                                                                        </a:t>
            </a:r>
            <a:r>
              <a:rPr lang="en-US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 </a:t>
            </a:r>
            <a:endParaRPr lang="bg-BG" sz="2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  <a:ea typeface="SimSun" panose="02010600030101010101" pitchFamily="2" charset="-122"/>
            </a:endParaRPr>
          </a:p>
          <a:p>
            <a:r>
              <a:rPr lang="bg-BG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– </a:t>
            </a:r>
            <a:r>
              <a:rPr lang="bg-BG" sz="2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</a:rPr>
              <a:t>да укрепи социалното им приемане и сближаване за изграждането им като пълноценни граждани и за успешна професионална, социална и личностна  реализация.</a:t>
            </a:r>
          </a:p>
          <a:p>
            <a:endParaRPr lang="bg-BG" sz="2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71632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5932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7598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Up Ribbon 7"/>
          <p:cNvSpPr/>
          <p:nvPr/>
        </p:nvSpPr>
        <p:spPr>
          <a:xfrm>
            <a:off x="223688" y="1142493"/>
            <a:ext cx="5826161" cy="865567"/>
          </a:xfrm>
          <a:prstGeom prst="ribbon2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Бюджет</a:t>
            </a:r>
            <a:endParaRPr lang="bg-BG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821037" y="1220206"/>
            <a:ext cx="3885738" cy="711356"/>
            <a:chOff x="0" y="0"/>
            <a:chExt cx="6763831" cy="711356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0" name="Rounded Rectangle 9"/>
            <p:cNvSpPr/>
            <p:nvPr/>
          </p:nvSpPr>
          <p:spPr>
            <a:xfrm>
              <a:off x="0" y="0"/>
              <a:ext cx="6763831" cy="711356"/>
            </a:xfrm>
            <a:prstGeom prst="roundRect">
              <a:avLst>
                <a:gd name="adj" fmla="val 10000"/>
              </a:avLst>
            </a:prstGeom>
            <a:solidFill>
              <a:srgbClr val="FF9966"/>
            </a:solidFill>
            <a:ln>
              <a:solidFill>
                <a:srgbClr val="00B0F0"/>
              </a:solidFill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0835" y="20835"/>
              <a:ext cx="6722161" cy="669686"/>
            </a:xfrm>
            <a:prstGeom prst="rect">
              <a:avLst/>
            </a:prstGeom>
            <a:ln>
              <a:solidFill>
                <a:srgbClr val="00B0F0"/>
              </a:solidFill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8580" tIns="45720" rIns="68580" bIns="45720" numCol="1" spcCol="1270" anchor="ctr" anchorCtr="0">
              <a:noAutofit/>
            </a:bodyPr>
            <a:lstStyle/>
            <a:p>
              <a:pPr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8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82 </a:t>
              </a:r>
              <a:r>
                <a:rPr lang="bg-BG" sz="2800" dirty="0">
                  <a:latin typeface="Arial Black" panose="020B0A04020102020204" pitchFamily="34" charset="0"/>
                  <a:cs typeface="Times New Roman" panose="02020603050405020304" pitchFamily="18" charset="0"/>
                </a:rPr>
                <a:t>500 000 лв</a:t>
              </a:r>
              <a:r>
                <a:rPr lang="bg-BG" sz="2800" dirty="0" smtClean="0">
                  <a:latin typeface="Arial Black" panose="020B0A04020102020204" pitchFamily="34" charset="0"/>
                  <a:cs typeface="Times New Roman" panose="02020603050405020304" pitchFamily="18" charset="0"/>
                </a:rPr>
                <a:t>.</a:t>
              </a:r>
              <a:endParaRPr lang="bg-BG" sz="2800" dirty="0"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Striped Right Arrow 11"/>
          <p:cNvSpPr/>
          <p:nvPr/>
        </p:nvSpPr>
        <p:spPr>
          <a:xfrm>
            <a:off x="6170106" y="1263742"/>
            <a:ext cx="1439694" cy="711355"/>
          </a:xfrm>
          <a:prstGeom prst="striped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1002">
            <a:schemeClr val="dk2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Bevel 12"/>
          <p:cNvSpPr/>
          <p:nvPr/>
        </p:nvSpPr>
        <p:spPr>
          <a:xfrm>
            <a:off x="211718" y="2361817"/>
            <a:ext cx="11483087" cy="1431648"/>
          </a:xfrm>
          <a:prstGeom prst="bevel">
            <a:avLst/>
          </a:prstGeom>
          <a:pattFill prst="pct80">
            <a:fgClr>
              <a:schemeClr val="tx2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                                                 </a:t>
            </a:r>
          </a:p>
          <a:p>
            <a:r>
              <a:rPr lang="bg-BG" sz="22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bg-BG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                                       </a:t>
            </a:r>
          </a:p>
          <a:p>
            <a:endParaRPr lang="bg-BG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bg-BG" sz="22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bg-BG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Продължителност на операцията: </a:t>
            </a:r>
            <a:r>
              <a:rPr lang="bg-BG" sz="22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30 месеца,</a:t>
            </a:r>
            <a:r>
              <a:rPr lang="en-US" sz="22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но не </a:t>
            </a:r>
            <a:r>
              <a:rPr lang="ru-RU" sz="22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по-късно</a:t>
            </a:r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от 31.12.2022 г.</a:t>
            </a:r>
          </a:p>
          <a:p>
            <a:r>
              <a:rPr lang="bg-BG" sz="27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endParaRPr lang="bg-BG" sz="27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bg-BG" sz="27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bg-BG" sz="27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Plaque 14"/>
          <p:cNvSpPr/>
          <p:nvPr/>
        </p:nvSpPr>
        <p:spPr>
          <a:xfrm>
            <a:off x="146548" y="4021004"/>
            <a:ext cx="4348312" cy="1040859"/>
          </a:xfrm>
          <a:prstGeom prst="plaque">
            <a:avLst/>
          </a:prstGeom>
          <a:gradFill>
            <a:gsLst>
              <a:gs pos="4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bg-BG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Конкретен бенефициент: </a:t>
            </a:r>
            <a:endParaRPr lang="bg-BG" sz="2400" dirty="0">
              <a:solidFill>
                <a:srgbClr val="002060"/>
              </a:solidFill>
            </a:endParaRPr>
          </a:p>
        </p:txBody>
      </p:sp>
      <p:sp>
        <p:nvSpPr>
          <p:cNvPr id="16" name="Plaque 15"/>
          <p:cNvSpPr/>
          <p:nvPr/>
        </p:nvSpPr>
        <p:spPr>
          <a:xfrm>
            <a:off x="223688" y="5289402"/>
            <a:ext cx="4348312" cy="1040859"/>
          </a:xfrm>
          <a:prstGeom prst="plaque">
            <a:avLst/>
          </a:prstGeom>
          <a:gradFill>
            <a:gsLst>
              <a:gs pos="4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bg-BG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Партньор: </a:t>
            </a:r>
            <a:endParaRPr lang="bg-BG" sz="2400" dirty="0">
              <a:solidFill>
                <a:srgbClr val="002060"/>
              </a:solidFill>
            </a:endParaRPr>
          </a:p>
        </p:txBody>
      </p:sp>
      <p:sp>
        <p:nvSpPr>
          <p:cNvPr id="17" name="Flowchart: Alternate Process 16"/>
          <p:cNvSpPr/>
          <p:nvPr/>
        </p:nvSpPr>
        <p:spPr>
          <a:xfrm>
            <a:off x="4708186" y="4021004"/>
            <a:ext cx="6998589" cy="1040859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Министерство на образованието и науката</a:t>
            </a:r>
          </a:p>
        </p:txBody>
      </p:sp>
      <p:sp>
        <p:nvSpPr>
          <p:cNvPr id="18" name="Flowchart: Alternate Process 17"/>
          <p:cNvSpPr/>
          <p:nvPr/>
        </p:nvSpPr>
        <p:spPr>
          <a:xfrm>
            <a:off x="4696216" y="5190652"/>
            <a:ext cx="6998589" cy="1451866"/>
          </a:xfrm>
          <a:prstGeom prst="flowChartAlternateProcess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2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Център</a:t>
            </a:r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за </a:t>
            </a:r>
            <a:r>
              <a:rPr lang="ru-RU" sz="22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образователна</a:t>
            </a:r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интеграция на </a:t>
            </a:r>
            <a:r>
              <a:rPr lang="ru-RU" sz="22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децата</a:t>
            </a:r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и </a:t>
            </a:r>
            <a:r>
              <a:rPr lang="ru-RU" sz="22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учениците</a:t>
            </a:r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от </a:t>
            </a:r>
            <a:r>
              <a:rPr lang="ru-RU" sz="22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етническите</a:t>
            </a:r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малцинства</a:t>
            </a:r>
            <a:endParaRPr lang="ru-RU" sz="2200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93811" y="211729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480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4057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959383"/>
              </p:ext>
            </p:extLst>
          </p:nvPr>
        </p:nvGraphicFramePr>
        <p:xfrm>
          <a:off x="17833" y="1827887"/>
          <a:ext cx="11909898" cy="530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857040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0135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45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evel 6"/>
          <p:cNvSpPr/>
          <p:nvPr/>
        </p:nvSpPr>
        <p:spPr>
          <a:xfrm>
            <a:off x="1303507" y="1274326"/>
            <a:ext cx="10038944" cy="2597284"/>
          </a:xfrm>
          <a:prstGeom prst="bevel">
            <a:avLst/>
          </a:prstGeom>
          <a:pattFill prst="pct80">
            <a:fgClr>
              <a:schemeClr val="tx2">
                <a:lumMod val="75000"/>
              </a:schemeClr>
            </a:fgClr>
            <a:bgClr>
              <a:schemeClr val="bg1"/>
            </a:bgClr>
          </a:patt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 Black" panose="020B0A04020102020204" pitchFamily="34" charset="0"/>
              </a:rPr>
              <a:t>A</a:t>
            </a:r>
            <a:r>
              <a:rPr lang="ru-RU" sz="2400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ктуална</a:t>
            </a:r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информация за </a:t>
            </a:r>
            <a:r>
              <a:rPr lang="ru-RU" sz="2400" dirty="0" err="1">
                <a:solidFill>
                  <a:schemeClr val="bg1"/>
                </a:solidFill>
                <a:latin typeface="Arial Black" panose="020B0A04020102020204" pitchFamily="34" charset="0"/>
              </a:rPr>
              <a:t>изпълнението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 на </a:t>
            </a:r>
            <a:r>
              <a:rPr lang="bg-BG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</a:t>
            </a:r>
            <a:r>
              <a:rPr lang="bg-BG" sz="24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перативна програма</a:t>
            </a:r>
            <a:r>
              <a:rPr lang="bg-BG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bg-BG" sz="24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bg-BG" sz="24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„Наука и образование за интелигентен растеж“ </a:t>
            </a:r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 </a:t>
            </a:r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територията на </a:t>
            </a:r>
            <a:r>
              <a:rPr lang="bg-BG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Северен централен </a:t>
            </a:r>
            <a:r>
              <a:rPr lang="bg-BG" sz="2400" dirty="0">
                <a:solidFill>
                  <a:schemeClr val="bg1"/>
                </a:solidFill>
                <a:latin typeface="Arial Black" panose="020B0A04020102020204" pitchFamily="34" charset="0"/>
              </a:rPr>
              <a:t>район (</a:t>
            </a:r>
            <a:r>
              <a:rPr lang="bg-BG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СЦР</a:t>
            </a:r>
            <a:r>
              <a:rPr lang="bg-BG" sz="2400" dirty="0">
                <a:solidFill>
                  <a:schemeClr val="bg1"/>
                </a:solidFill>
                <a:latin typeface="Arial Black" panose="020B0A04020102020204" pitchFamily="34" charset="0"/>
              </a:rPr>
              <a:t>) </a:t>
            </a:r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endParaRPr lang="bg-BG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44278" y="4265549"/>
            <a:ext cx="3230004" cy="2218728"/>
            <a:chOff x="8553464" y="1296021"/>
            <a:chExt cx="2698645" cy="221872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" name="Rounded Rectangle 9"/>
            <p:cNvSpPr/>
            <p:nvPr/>
          </p:nvSpPr>
          <p:spPr>
            <a:xfrm>
              <a:off x="8553464" y="1296021"/>
              <a:ext cx="2698645" cy="2218728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8618446" y="1361005"/>
              <a:ext cx="2568677" cy="2088760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bg-BG" sz="2400" b="1" dirty="0" smtClean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                      </a:t>
              </a:r>
              <a:r>
                <a:rPr lang="bg-BG" altLang="bg-BG" sz="2200" b="1" dirty="0" smtClean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Приоритетна </a:t>
              </a:r>
              <a:r>
                <a:rPr lang="bg-BG" altLang="bg-BG" sz="2200" b="1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ос </a:t>
              </a:r>
              <a:r>
                <a:rPr lang="en-US" altLang="bg-BG" sz="2200" b="1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1</a:t>
              </a:r>
              <a:r>
                <a:rPr lang="bg-BG" altLang="bg-BG" sz="2200" b="1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:</a:t>
              </a:r>
              <a:r>
                <a:rPr lang="en-US" altLang="bg-BG" sz="2200" b="1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 </a:t>
              </a:r>
              <a:r>
                <a:rPr lang="bg-BG" altLang="bg-BG" sz="2200" b="1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Научни и</a:t>
              </a:r>
              <a:r>
                <a:rPr lang="bg-BG" sz="2200" b="1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  <a:cs typeface="Arial" panose="020B0604020202020204" pitchFamily="34" charset="0"/>
                </a:rPr>
                <a:t>зследвания и технологично развитие</a:t>
              </a:r>
              <a:endParaRPr lang="en-GB" sz="2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bg-BG" sz="2000" b="1" kern="12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459920" y="4265549"/>
            <a:ext cx="3230004" cy="2218728"/>
            <a:chOff x="8553463" y="1296021"/>
            <a:chExt cx="2698645" cy="221872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6" name="Rounded Rectangle 15"/>
            <p:cNvSpPr/>
            <p:nvPr/>
          </p:nvSpPr>
          <p:spPr>
            <a:xfrm>
              <a:off x="8553463" y="1296021"/>
              <a:ext cx="2698645" cy="2218728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7" name="Rounded Rectangle 4"/>
            <p:cNvSpPr/>
            <p:nvPr/>
          </p:nvSpPr>
          <p:spPr>
            <a:xfrm>
              <a:off x="8618447" y="1361005"/>
              <a:ext cx="2568677" cy="2088760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>
                <a:spcAft>
                  <a:spcPts val="0"/>
                </a:spcAft>
              </a:pPr>
              <a:r>
                <a:rPr lang="bg-BG" altLang="bg-BG" sz="2200" b="1" dirty="0" smtClean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Приоритетна </a:t>
              </a:r>
              <a:r>
                <a:rPr lang="bg-BG" altLang="bg-BG" sz="2200" b="1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ос 2: </a:t>
              </a:r>
              <a:endParaRPr lang="en-US" altLang="bg-BG" sz="2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endParaRPr>
            </a:p>
            <a:p>
              <a:pPr lvl="0" algn="ctr">
                <a:spcAft>
                  <a:spcPts val="0"/>
                </a:spcAft>
              </a:pPr>
              <a:r>
                <a:rPr lang="bg-BG" altLang="bg-BG" sz="2200" b="1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Образование и учене</a:t>
              </a:r>
              <a:endParaRPr lang="en-US" altLang="bg-BG" sz="2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endParaRPr>
            </a:p>
            <a:p>
              <a:pPr lvl="0" algn="ctr">
                <a:spcAft>
                  <a:spcPts val="0"/>
                </a:spcAft>
              </a:pPr>
              <a:r>
                <a:rPr lang="bg-BG" altLang="bg-BG" sz="2200" b="1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през целия живот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bg-BG" sz="2000" b="1" kern="12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92367" y="4265549"/>
            <a:ext cx="3414409" cy="2218728"/>
            <a:chOff x="8553463" y="1296021"/>
            <a:chExt cx="2698645" cy="221872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8553463" y="1296021"/>
              <a:ext cx="2698645" cy="2218728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6" name="Rounded Rectangle 4"/>
            <p:cNvSpPr/>
            <p:nvPr/>
          </p:nvSpPr>
          <p:spPr>
            <a:xfrm>
              <a:off x="8618447" y="1361005"/>
              <a:ext cx="2568677" cy="2088760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>
                <a:spcAft>
                  <a:spcPts val="0"/>
                </a:spcAft>
              </a:pPr>
              <a:r>
                <a:rPr lang="en-US" altLang="bg-BG" sz="2200" b="1" dirty="0" smtClean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                          </a:t>
              </a:r>
              <a:r>
                <a:rPr lang="bg-BG" altLang="bg-BG" sz="2200" b="1" dirty="0" smtClean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Приоритетна ос 3: </a:t>
              </a:r>
              <a:endParaRPr lang="en-US" altLang="bg-BG" sz="22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endParaRPr>
            </a:p>
            <a:p>
              <a:pPr lvl="0" algn="ctr">
                <a:spcAft>
                  <a:spcPts val="0"/>
                </a:spcAft>
              </a:pPr>
              <a:r>
                <a:rPr lang="bg-BG" altLang="bg-BG" sz="2200" b="1" dirty="0" smtClean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Arial Black" panose="020B0A04020102020204" pitchFamily="34" charset="0"/>
                </a:rPr>
                <a:t>Образователна среда за активно социално приобщаване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bg-BG" sz="2000" b="1" kern="120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2925134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4310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461" y="287573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246386" y="1125298"/>
            <a:ext cx="5831075" cy="76186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36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28342" y="1957507"/>
            <a:ext cx="11775589" cy="1498095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– Допълнително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обучение по български език за деца от уязвими групи, включително разработване на специализирани методики (основани на играта); учебни помагала, пособия, материали, софтуерни програми за обучение по български език и </a:t>
            </a:r>
            <a:r>
              <a:rPr lang="bg-BG" sz="20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др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.;</a:t>
            </a:r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28342" y="3455602"/>
            <a:ext cx="11775588" cy="1630121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– Дейности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 педагогическа, психологическа и социална подкрепа на деца от уязвими групи, вкл. обезпечаване на средствата за такси на детски градини с повишена концентрация на деца от уязвими групи, осигуряване на допълнителен персонал, учебни материали, пособия, помагала и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др.;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28342" y="5085723"/>
            <a:ext cx="11775589" cy="1498095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– Обучения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педагогически и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непедагогически специалисти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  <a:ea typeface="SimSun" panose="02010600030101010101" pitchFamily="2" charset="-122"/>
              </a:rPr>
              <a:t>прилагане на специализирани методики (основани на играта) за обучение по български език,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скрининг тест за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ранно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оценяване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потребностите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децата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и др.;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53742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2388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968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200598" y="1231583"/>
            <a:ext cx="5831075" cy="76186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36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08837" y="2192814"/>
            <a:ext cx="11775589" cy="2069744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– Дейности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 педагогическа, психологическа и социална подкрепа за родители на деца от уязвими групи и за формиране у тях на мотивация за активно приобщаване на децата им, включително чрез дейността на образователни </a:t>
            </a:r>
            <a:r>
              <a:rPr lang="bg-BG" sz="2000" dirty="0" err="1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медиатори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, и на социални работници, ромски лидери или представители на ромската общност;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28342" y="4262558"/>
            <a:ext cx="11775588" cy="1360029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– Провеждане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дейности за изграждане на положителни обществени нагласи към предучилищното образование и за недопускане на дискриминация;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28342" y="5622587"/>
            <a:ext cx="11775589" cy="961231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– Непреки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дейности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50204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1080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415" y="351817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laque 6"/>
          <p:cNvSpPr/>
          <p:nvPr/>
        </p:nvSpPr>
        <p:spPr>
          <a:xfrm>
            <a:off x="496111" y="1342416"/>
            <a:ext cx="11210665" cy="1303507"/>
          </a:xfrm>
          <a:prstGeom prst="plaque">
            <a:avLst/>
          </a:prstGeom>
          <a:solidFill>
            <a:srgbClr val="99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 smtClean="0">
                <a:latin typeface="Arial Black" panose="020B0A04020102020204" pitchFamily="34" charset="0"/>
              </a:rPr>
              <a:t>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проведения Комитет за наблюдение на 18 май 2018 г. е приет Проект на Индикативна годишна работна програма на ОП НОИР за 2018 г. (актуализация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bg-BG" sz="2000" dirty="0">
              <a:latin typeface="Arial Black" panose="020B0A040201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4106" y="4180315"/>
            <a:ext cx="11210665" cy="100584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bg-BG" alt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Приоритетна ос 2: </a:t>
            </a: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Образование и учене през целия живот – 6 процедури</a:t>
            </a:r>
            <a:endParaRPr lang="bg-BG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96110" y="2866448"/>
            <a:ext cx="11210665" cy="1005842"/>
          </a:xfr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defTabSz="889000">
              <a:lnSpc>
                <a:spcPct val="90000"/>
              </a:lnSpc>
              <a:spcAft>
                <a:spcPct val="35000"/>
              </a:spcAft>
            </a:pP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Приоритетна ос </a:t>
            </a:r>
            <a:r>
              <a:rPr lang="en-US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1</a:t>
            </a: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:</a:t>
            </a:r>
            <a:r>
              <a:rPr lang="en-US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Научни и</a:t>
            </a:r>
            <a:r>
              <a:rPr 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зследвания и технологично </a:t>
            </a: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развитие – 1 процедура</a:t>
            </a:r>
            <a:endParaRPr lang="en-GB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32104" y="5494182"/>
            <a:ext cx="11174671" cy="109728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alt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Приоритетна ос 3: </a:t>
            </a: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Образователна среда за активно социално приобщаване – 3 процедури</a:t>
            </a:r>
            <a:endParaRPr lang="en-US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79219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6250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39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96111" y="1212746"/>
            <a:ext cx="11210665" cy="1005842"/>
          </a:xfrm>
          <a:blipFill>
            <a:blip r:embed="rId5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defTabSz="889000">
              <a:lnSpc>
                <a:spcPct val="90000"/>
              </a:lnSpc>
              <a:spcAft>
                <a:spcPct val="35000"/>
              </a:spcAft>
            </a:pP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Приоритетна ос </a:t>
            </a:r>
            <a:r>
              <a:rPr lang="en-US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1</a:t>
            </a: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:</a:t>
            </a:r>
            <a:r>
              <a:rPr lang="en-US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Научни и</a:t>
            </a:r>
            <a:r>
              <a:rPr 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зследвания и технологично </a:t>
            </a: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развитие – 1 процедура</a:t>
            </a:r>
            <a:endParaRPr lang="en-GB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378207785"/>
              </p:ext>
            </p:extLst>
          </p:nvPr>
        </p:nvGraphicFramePr>
        <p:xfrm>
          <a:off x="359875" y="2266545"/>
          <a:ext cx="11546779" cy="4406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Rectangle 6"/>
          <p:cNvSpPr/>
          <p:nvPr/>
        </p:nvSpPr>
        <p:spPr>
          <a:xfrm>
            <a:off x="2862531" y="214118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7274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39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96111" y="1212746"/>
            <a:ext cx="11210665" cy="1005842"/>
          </a:xfrm>
          <a:blipFill>
            <a:blip r:embed="rId5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defTabSz="889000">
              <a:lnSpc>
                <a:spcPct val="90000"/>
              </a:lnSpc>
              <a:spcAft>
                <a:spcPct val="35000"/>
              </a:spcAft>
            </a:pP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Приоритетна ос </a:t>
            </a:r>
            <a:r>
              <a:rPr lang="en-US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1</a:t>
            </a: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:</a:t>
            </a:r>
            <a:r>
              <a:rPr lang="en-US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Научни и</a:t>
            </a:r>
            <a:r>
              <a:rPr 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зследвания и технологично </a:t>
            </a: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развитие – 1 процедура</a:t>
            </a:r>
            <a:endParaRPr lang="en-GB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157329507"/>
              </p:ext>
            </p:extLst>
          </p:nvPr>
        </p:nvGraphicFramePr>
        <p:xfrm>
          <a:off x="359875" y="2266545"/>
          <a:ext cx="11546779" cy="4406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Rectangle 6"/>
          <p:cNvSpPr/>
          <p:nvPr/>
        </p:nvSpPr>
        <p:spPr>
          <a:xfrm>
            <a:off x="2862531" y="214118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9210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1607" y="277293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96111" y="1171939"/>
            <a:ext cx="11210665" cy="100584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bg-BG" alt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Приоритетна ос 2: </a:t>
            </a: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Образование и учене през целия живот –              6 процедури</a:t>
            </a:r>
            <a:endParaRPr lang="bg-BG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790719797"/>
              </p:ext>
            </p:extLst>
          </p:nvPr>
        </p:nvGraphicFramePr>
        <p:xfrm>
          <a:off x="359875" y="2266545"/>
          <a:ext cx="11546779" cy="4464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Rectangle 8"/>
          <p:cNvSpPr/>
          <p:nvPr/>
        </p:nvSpPr>
        <p:spPr>
          <a:xfrm>
            <a:off x="2898843" y="204280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4558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879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4066319636"/>
              </p:ext>
            </p:extLst>
          </p:nvPr>
        </p:nvGraphicFramePr>
        <p:xfrm>
          <a:off x="359875" y="1653702"/>
          <a:ext cx="11546779" cy="4747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1" name="Rectangle 10"/>
          <p:cNvSpPr/>
          <p:nvPr/>
        </p:nvSpPr>
        <p:spPr>
          <a:xfrm>
            <a:off x="2895951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0200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73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085299523"/>
              </p:ext>
            </p:extLst>
          </p:nvPr>
        </p:nvGraphicFramePr>
        <p:xfrm>
          <a:off x="359875" y="1293778"/>
          <a:ext cx="11546779" cy="528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929998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984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241" y="36960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14399304"/>
              </p:ext>
            </p:extLst>
          </p:nvPr>
        </p:nvGraphicFramePr>
        <p:xfrm>
          <a:off x="379282" y="1245141"/>
          <a:ext cx="11546779" cy="5408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871632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7238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241" y="36960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935435614"/>
              </p:ext>
            </p:extLst>
          </p:nvPr>
        </p:nvGraphicFramePr>
        <p:xfrm>
          <a:off x="379282" y="1245141"/>
          <a:ext cx="11546779" cy="5408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871632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8053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45" y="122098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55112" y="1106423"/>
            <a:ext cx="10406743" cy="1005842"/>
          </a:xfr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Приоритетна ос </a:t>
            </a:r>
            <a:r>
              <a:rPr lang="en-US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1</a:t>
            </a: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:</a:t>
            </a:r>
            <a:r>
              <a:rPr lang="en-US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bg-BG" alt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Научни и</a:t>
            </a:r>
            <a:r>
              <a:rPr lang="bg-BG" sz="24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зследвания и технологично развитие</a:t>
            </a:r>
            <a:endParaRPr lang="en-GB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955111" y="2414016"/>
            <a:ext cx="10406743" cy="1645920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 процес на изпълнение са договори за БФП по две процедури: BG05M2OP001-1.001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„Изграждане и развитие на центрове за върхови постижения“ (ИРЦВП) и BG05M2OP001-1.002 „Изграждане и развитие на центрове за компетентност“ (ИРЦК).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64320" y="4297803"/>
            <a:ext cx="10406743" cy="2359029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                                                                                  </a:t>
            </a:r>
          </a:p>
          <a:p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 процедура BG05M2OP001-1.001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„Изграждане и развитие на центрове за върхови постижения“ (ИРЦВП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) са сключени 3 договора, като общата сума е </a:t>
            </a:r>
            <a:r>
              <a:rPr lang="en-US" sz="2000" dirty="0">
                <a:solidFill>
                  <a:srgbClr val="002060"/>
                </a:solidFill>
                <a:latin typeface="Arial Black" panose="020B0A04020102020204" pitchFamily="34" charset="0"/>
              </a:rPr>
              <a:t>128 751 961, 72 </a:t>
            </a:r>
            <a:r>
              <a:rPr lang="en-US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лв</a:t>
            </a:r>
            <a:r>
              <a:rPr lang="en-US" sz="2000" dirty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–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по 1 договор по Компонент</a:t>
            </a:r>
            <a:r>
              <a:rPr lang="en-GB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1.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„</a:t>
            </a:r>
            <a:r>
              <a:rPr lang="bg-BG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Мехатроника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 чисти технологии</a:t>
            </a:r>
            <a:r>
              <a:rPr lang="en-GB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"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, Компонент</a:t>
            </a:r>
            <a:r>
              <a:rPr lang="en-US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2. “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Информатика и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информационни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комуникационни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технологии</a:t>
            </a:r>
            <a:r>
              <a:rPr lang="en-US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”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и Компонент</a:t>
            </a:r>
            <a:r>
              <a:rPr lang="en-GB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4. </a:t>
            </a:r>
            <a:r>
              <a:rPr lang="en-US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“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Нови технологии в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креативните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рекреативните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индустрии</a:t>
            </a:r>
            <a:r>
              <a:rPr lang="en-US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”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25134" y="199960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7584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241" y="36960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29154810"/>
              </p:ext>
            </p:extLst>
          </p:nvPr>
        </p:nvGraphicFramePr>
        <p:xfrm>
          <a:off x="379282" y="1245141"/>
          <a:ext cx="11546779" cy="5107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871632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7204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241" y="36960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98070318"/>
              </p:ext>
            </p:extLst>
          </p:nvPr>
        </p:nvGraphicFramePr>
        <p:xfrm>
          <a:off x="359875" y="1118681"/>
          <a:ext cx="11546779" cy="53891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871632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9247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241" y="36960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48836" y="1233467"/>
            <a:ext cx="11174671" cy="109728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alt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Приоритетна ос 3: </a:t>
            </a: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Образователна среда за активно социално приобщаване – 3 процедури</a:t>
            </a:r>
            <a:endParaRPr lang="en-US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718911215"/>
              </p:ext>
            </p:extLst>
          </p:nvPr>
        </p:nvGraphicFramePr>
        <p:xfrm>
          <a:off x="359875" y="2512035"/>
          <a:ext cx="11546779" cy="4387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Rectangle 7"/>
          <p:cNvSpPr/>
          <p:nvPr/>
        </p:nvSpPr>
        <p:spPr>
          <a:xfrm>
            <a:off x="2871632" y="16532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8393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241" y="36960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48836" y="1233467"/>
            <a:ext cx="11174671" cy="109728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bg-BG" alt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Приоритетна ос 3: </a:t>
            </a:r>
            <a:r>
              <a:rPr lang="bg-BG" sz="2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Образователна среда за активно социално приобщаване – 3 процедури</a:t>
            </a:r>
            <a:endParaRPr lang="en-US" sz="2400" b="1" cap="none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745948410"/>
              </p:ext>
            </p:extLst>
          </p:nvPr>
        </p:nvGraphicFramePr>
        <p:xfrm>
          <a:off x="359875" y="2512035"/>
          <a:ext cx="11546779" cy="4387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Rectangle 7"/>
          <p:cNvSpPr/>
          <p:nvPr/>
        </p:nvSpPr>
        <p:spPr>
          <a:xfrm>
            <a:off x="2871632" y="16532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4618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241" y="36960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211296472"/>
              </p:ext>
            </p:extLst>
          </p:nvPr>
        </p:nvGraphicFramePr>
        <p:xfrm>
          <a:off x="359875" y="1177047"/>
          <a:ext cx="11546779" cy="5379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871632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72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241" y="36960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84473824"/>
              </p:ext>
            </p:extLst>
          </p:nvPr>
        </p:nvGraphicFramePr>
        <p:xfrm>
          <a:off x="359875" y="1410511"/>
          <a:ext cx="11546779" cy="5243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871632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2467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241" y="36960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97871033"/>
              </p:ext>
            </p:extLst>
          </p:nvPr>
        </p:nvGraphicFramePr>
        <p:xfrm>
          <a:off x="359875" y="1410511"/>
          <a:ext cx="11546779" cy="5243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871632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0161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Terminator 4"/>
          <p:cNvSpPr/>
          <p:nvPr/>
        </p:nvSpPr>
        <p:spPr>
          <a:xfrm>
            <a:off x="2586447" y="2558374"/>
            <a:ext cx="7950924" cy="2997695"/>
          </a:xfrm>
          <a:prstGeom prst="flowChartTerminator">
            <a:avLst/>
          </a:prstGeom>
          <a:solidFill>
            <a:srgbClr val="47B4B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813">
              <a:lnSpc>
                <a:spcPct val="90000"/>
              </a:lnSpc>
              <a:defRPr/>
            </a:pPr>
            <a:r>
              <a:rPr lang="en-GB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  <a:hlinkClick r:id="rId2"/>
              </a:rPr>
              <a:t>http://</a:t>
            </a:r>
            <a:r>
              <a:rPr lang="en-GB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  <a:hlinkClick r:id="rId2"/>
              </a:rPr>
              <a:t>sf.mon.bg</a:t>
            </a:r>
            <a:endParaRPr lang="en-GB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 defTabSz="912813">
              <a:lnSpc>
                <a:spcPct val="90000"/>
              </a:lnSpc>
              <a:defRPr/>
            </a:pPr>
            <a:r>
              <a:rPr lang="en-GB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</a:p>
          <a:p>
            <a:pPr algn="ctr" defTabSz="912813">
              <a:lnSpc>
                <a:spcPct val="90000"/>
              </a:lnSpc>
              <a:defRPr/>
            </a:pPr>
            <a:r>
              <a:rPr lang="bg-BG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Благодаря </a:t>
            </a:r>
            <a:r>
              <a:rPr lang="bg-BG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за вниманието</a:t>
            </a:r>
            <a:r>
              <a:rPr lang="bg-BG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!</a:t>
            </a:r>
            <a:r>
              <a:rPr lang="en-GB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endParaRPr lang="en-US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4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937" y="24078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025302" y="204280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8396788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610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996274" y="1390220"/>
            <a:ext cx="10420663" cy="491478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По процедура BG05M2OP001-1.002 „Изграждане и развитие на центрове за компетентност“ (ИРЦК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) са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сключени </a:t>
            </a:r>
            <a:r>
              <a:rPr lang="en-GB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7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договора, като общата сума е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134 713 717, 15 лв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– 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договора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по Компонент</a:t>
            </a:r>
            <a:r>
              <a:rPr lang="en-GB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1.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„</a:t>
            </a:r>
            <a:r>
              <a:rPr lang="bg-BG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Мехатроника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 чисти технологии</a:t>
            </a:r>
            <a:r>
              <a:rPr lang="en-GB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"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en-GB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договора по Компонент</a:t>
            </a:r>
            <a:r>
              <a:rPr lang="en-US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en-US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2. “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Информатика и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информационни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комуникационни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технологии</a:t>
            </a:r>
            <a:r>
              <a:rPr lang="en-US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”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2 договора по Компонент 3: „Индустрия за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здравословен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живот и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био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-технологии</a:t>
            </a:r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“ </a:t>
            </a:r>
            <a:r>
              <a:rPr lang="en-US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и 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 договор по Компонент</a:t>
            </a:r>
            <a:r>
              <a:rPr lang="en-GB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en-GB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4. </a:t>
            </a:r>
            <a:r>
              <a:rPr lang="en-US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“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Нови технологии в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креативните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рекреативните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индустрии</a:t>
            </a:r>
            <a:r>
              <a:rPr lang="en-US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”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54317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8550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39" y="277293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59876" y="1121014"/>
            <a:ext cx="11346900" cy="103244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</a:rPr>
              <a:t>BG05M2OP001-1.001 „Изграждане и развитие на центрове за върхови постижения“ (ИРЦВП)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59876" y="2233534"/>
            <a:ext cx="11346900" cy="1032442"/>
          </a:xfrm>
          <a:prstGeom prst="roundRect">
            <a:avLst/>
          </a:prstGeom>
          <a:solidFill>
            <a:srgbClr val="CCFF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2060"/>
                </a:solidFill>
                <a:latin typeface="Arial Black" panose="020B0A04020102020204" pitchFamily="34" charset="0"/>
              </a:rPr>
              <a:t>Компонент 1 „</a:t>
            </a:r>
            <a:r>
              <a:rPr lang="ru-RU" sz="24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Мехатроника</a:t>
            </a:r>
            <a:r>
              <a:rPr lang="ru-RU" sz="2400" dirty="0">
                <a:solidFill>
                  <a:srgbClr val="002060"/>
                </a:solidFill>
                <a:latin typeface="Arial Black" panose="020B0A04020102020204" pitchFamily="34" charset="0"/>
              </a:rPr>
              <a:t> и чисти технологии“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9876" y="3402486"/>
            <a:ext cx="11346900" cy="3208626"/>
          </a:xfrm>
          <a:prstGeom prst="roundRect">
            <a:avLst/>
          </a:prstGeom>
          <a:solidFill>
            <a:srgbClr val="99FF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                                                      </a:t>
            </a:r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 Компонент </a:t>
            </a:r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</a:rPr>
              <a:t>1 „Мехатроника и чисти технологии</a:t>
            </a:r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“ се изпълнява един проект, по който партньор е организация от Северен централен район. Ръководителят на УО на ОПНОИР е сключил договор </a:t>
            </a:r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</a:rPr>
              <a:t>за </a:t>
            </a:r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предоставяне на БФП с Институт по обща и неорганична химия при БАН на обща стойност </a:t>
            </a:r>
            <a:r>
              <a:rPr lang="ru-RU" sz="2200" dirty="0">
                <a:solidFill>
                  <a:srgbClr val="002060"/>
                </a:solidFill>
                <a:latin typeface="Arial Black" panose="020B0A04020102020204" pitchFamily="34" charset="0"/>
              </a:rPr>
              <a:t>69 184 </a:t>
            </a:r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529.81 </a:t>
            </a:r>
            <a:r>
              <a:rPr lang="bg-BG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лв. Проектът е с наименование </a:t>
            </a:r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BG05M2OP001-1.001-0008 „Национален център по мехатроника и чисти технологии” </a:t>
            </a:r>
            <a:r>
              <a:rPr lang="bg-BG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 се изпълнява с участието на партниращи организации. Една от тях е Технически университет – Габрово.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96119" y="204280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6204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334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59876" y="1121014"/>
            <a:ext cx="11346900" cy="103244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</a:rPr>
              <a:t>BG05M2OP001-1.001 „Изграждане и развитие на центрове за върхови постижения“ (ИРЦВП)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59876" y="2233534"/>
            <a:ext cx="11346900" cy="1032442"/>
          </a:xfrm>
          <a:prstGeom prst="roundRect">
            <a:avLst/>
          </a:prstGeom>
          <a:solidFill>
            <a:srgbClr val="FFFF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b="1" dirty="0">
                <a:latin typeface="Arial Black" panose="020B0A04020102020204" pitchFamily="34" charset="0"/>
              </a:rPr>
              <a:t>Компонент</a:t>
            </a:r>
            <a:r>
              <a:rPr lang="en-US" sz="2400" b="1" dirty="0">
                <a:latin typeface="Arial Black" panose="020B0A04020102020204" pitchFamily="34" charset="0"/>
              </a:rPr>
              <a:t> 2. “</a:t>
            </a:r>
            <a:r>
              <a:rPr lang="ru-RU" sz="2400" b="1" dirty="0">
                <a:latin typeface="Arial Black" panose="020B0A04020102020204" pitchFamily="34" charset="0"/>
              </a:rPr>
              <a:t>Информатика и </a:t>
            </a:r>
            <a:r>
              <a:rPr lang="ru-RU" sz="2400" b="1" dirty="0" err="1">
                <a:latin typeface="Arial Black" panose="020B0A04020102020204" pitchFamily="34" charset="0"/>
              </a:rPr>
              <a:t>информационни</a:t>
            </a:r>
            <a:r>
              <a:rPr lang="ru-RU" sz="2400" b="1" dirty="0">
                <a:latin typeface="Arial Black" panose="020B0A04020102020204" pitchFamily="34" charset="0"/>
              </a:rPr>
              <a:t> и </a:t>
            </a:r>
            <a:r>
              <a:rPr lang="ru-RU" sz="2400" b="1" dirty="0" err="1">
                <a:latin typeface="Arial Black" panose="020B0A04020102020204" pitchFamily="34" charset="0"/>
              </a:rPr>
              <a:t>комуникационни</a:t>
            </a:r>
            <a:r>
              <a:rPr lang="ru-RU" sz="2400" b="1" dirty="0">
                <a:latin typeface="Arial Black" panose="020B0A04020102020204" pitchFamily="34" charset="0"/>
              </a:rPr>
              <a:t> технологии</a:t>
            </a:r>
            <a:r>
              <a:rPr lang="en-US" sz="2400" b="1" dirty="0">
                <a:latin typeface="Arial Black" panose="020B0A04020102020204" pitchFamily="34" charset="0"/>
              </a:rPr>
              <a:t>” 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9876" y="3402486"/>
            <a:ext cx="11346900" cy="3208626"/>
          </a:xfrm>
          <a:prstGeom prst="roundRect">
            <a:avLst/>
          </a:prstGeom>
          <a:solidFill>
            <a:srgbClr val="99FF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                                                     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Компонент</a:t>
            </a:r>
            <a:r>
              <a:rPr lang="en-US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2. “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Информатика и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информационни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комуникационни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технологии</a:t>
            </a:r>
            <a:r>
              <a:rPr lang="en-US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”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се изпълнява един проект, по който партньор е организация от Северен централен район. Ръководителят на УО на ОПНОИР е сключил договор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за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предоставяне на БФП със Софийски университет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„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Св. Климент Охридски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“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на обща стойност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29 781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882.42 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лв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Проектът е с наименование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BG05M2OP001-1.001-0004 „Университети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за Наука, Информатика и Технологии в е-обществото (УНИТе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)”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 се изпълнява с участието на партниращи организации, като една от тях е Русенски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университет „Ангел Кънчев“ “.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05679" y="209043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0704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39" y="277293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59876" y="1121014"/>
            <a:ext cx="11346900" cy="103244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</a:rPr>
              <a:t>BG05M2OP001-1.002 „Изграждане и развитие на центрове за компетентност“ (ИРЦК</a:t>
            </a:r>
            <a:r>
              <a:rPr lang="bg-BG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)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9876" y="2233534"/>
            <a:ext cx="11346900" cy="1032442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Компонент</a:t>
            </a:r>
            <a:r>
              <a:rPr lang="en-GB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bg-BG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</a:t>
            </a:r>
            <a:r>
              <a:rPr lang="en-GB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r>
              <a:rPr lang="en-US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“</a:t>
            </a:r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Мехатроника и чисти технологии</a:t>
            </a:r>
            <a:r>
              <a:rPr lang="en-US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”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9876" y="3402486"/>
            <a:ext cx="11346900" cy="3208626"/>
          </a:xfrm>
          <a:prstGeom prst="roundRect">
            <a:avLst/>
          </a:prstGeom>
          <a:solidFill>
            <a:srgbClr val="99FFCC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                                                     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Компонент</a:t>
            </a:r>
            <a:r>
              <a:rPr lang="en-GB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en-GB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1.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„</a:t>
            </a:r>
            <a:r>
              <a:rPr lang="bg-BG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Мехатроника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и чисти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технологии“</a:t>
            </a:r>
            <a:r>
              <a:rPr lang="en-GB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ъководителят на УО на ОПНОИР е сключил договор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за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предоставяне на БФП с 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Технически университет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– 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Габрово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на обща стойност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23 569 718.40 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лв.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Проектът е с наименование „</a:t>
            </a:r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Център 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за компетентност </a:t>
            </a:r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"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Интелигентни мехатронни, eко- и енергоспестяващи системи и технологии"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“ </a:t>
            </a:r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(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ИНКРЕА</a:t>
            </a:r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)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 се изпълнява с участието на 6 партниращи организации.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62531" y="204280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8627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0518" y="204235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915136263"/>
              </p:ext>
            </p:extLst>
          </p:nvPr>
        </p:nvGraphicFramePr>
        <p:xfrm>
          <a:off x="707597" y="1132424"/>
          <a:ext cx="10758979" cy="5641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3025302" y="204280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7848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39" y="301930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359876" y="1121014"/>
            <a:ext cx="11346900" cy="103244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</a:rPr>
              <a:t>BG05M2OP001-1.002 „Изграждане и развитие на центрове за компетентност“ (ИРЦК</a:t>
            </a:r>
            <a:r>
              <a:rPr lang="bg-BG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)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9876" y="2233534"/>
            <a:ext cx="11346900" cy="1032442"/>
          </a:xfrm>
          <a:prstGeom prst="roundRect">
            <a:avLst/>
          </a:prstGeom>
          <a:solidFill>
            <a:srgbClr val="FFFF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Компонент</a:t>
            </a:r>
            <a:r>
              <a:rPr lang="en-US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 2. “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Информатика и </a:t>
            </a:r>
            <a:r>
              <a:rPr lang="ru-RU" sz="24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информационни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4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комуникационни</a:t>
            </a: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 технологии</a:t>
            </a:r>
            <a:r>
              <a:rPr lang="en-US" sz="2400" b="1" dirty="0">
                <a:solidFill>
                  <a:srgbClr val="002060"/>
                </a:solidFill>
                <a:latin typeface="Arial Black" panose="020B0A04020102020204" pitchFamily="34" charset="0"/>
              </a:rPr>
              <a:t>”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59876" y="3402486"/>
            <a:ext cx="11346900" cy="3208626"/>
          </a:xfrm>
          <a:prstGeom prst="roundRect">
            <a:avLst/>
          </a:prstGeom>
          <a:solidFill>
            <a:srgbClr val="99FF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                                                                              По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Компонент</a:t>
            </a:r>
            <a:r>
              <a:rPr lang="en-US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2. “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Информатика и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информационни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комуникационни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технологии</a:t>
            </a:r>
            <a:r>
              <a:rPr lang="en-US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”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се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изпълнява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проект, по който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партньори са две организации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от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Северен централен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район.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Ръководителят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УО на ОПНОИР е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сключил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договор за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предоставяне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БФП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Университет за национално и световно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стопанство – София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на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обща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стойност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en-GB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13 333 868. 86 </a:t>
            </a:r>
            <a:r>
              <a:rPr lang="bg-BG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лв</a:t>
            </a:r>
            <a:r>
              <a:rPr lang="bg-BG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Проектът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е с наименование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„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Дигитализация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икономиката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в среда на </a:t>
            </a:r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Големи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данни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“ </a:t>
            </a:r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(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ДИГД</a:t>
            </a:r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)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се изпълнява с участието на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партниращи организации, като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две от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тях са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: Технически </a:t>
            </a: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университет - Габрово и Русенски университет "Ангел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Кънчев“.</a:t>
            </a:r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</a:t>
            </a:r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62531" y="228917"/>
            <a:ext cx="5894961" cy="755587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6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6394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Custom 1">
      <a:dk1>
        <a:sysClr val="windowText" lastClr="000000"/>
      </a:dk1>
      <a:lt1>
        <a:sysClr val="window" lastClr="FFFFFF"/>
      </a:lt1>
      <a:dk2>
        <a:srgbClr val="146194"/>
      </a:dk2>
      <a:lt2>
        <a:srgbClr val="C8F0FA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2620</TotalTime>
  <Words>3030</Words>
  <Application>Microsoft Office PowerPoint</Application>
  <PresentationFormat>Custom</PresentationFormat>
  <Paragraphs>254</Paragraphs>
  <Slides>37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Slice</vt:lpstr>
      <vt:lpstr>PowerPoint Presentation</vt:lpstr>
      <vt:lpstr>PowerPoint Presentation</vt:lpstr>
      <vt:lpstr>Приоритетна ос 1: Научни изследвания и технологично развитие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Приоритетна ос 2:  Образование и учене през целия живот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Приоритетна ос 1: Научни изследвания и технологично развитие – 1 процедура</vt:lpstr>
      <vt:lpstr>Приоритетна ос 1: Научни изследвания и технологично развитие – 1 процедура</vt:lpstr>
      <vt:lpstr>Приоритетна ос 1: Научни изследвания и технологично развитие – 1 процедура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monadmin</dc:creator>
  <cp:lastModifiedBy>Daniela</cp:lastModifiedBy>
  <cp:revision>485</cp:revision>
  <cp:lastPrinted>2018-06-20T13:23:50Z</cp:lastPrinted>
  <dcterms:created xsi:type="dcterms:W3CDTF">2017-09-09T10:31:36Z</dcterms:created>
  <dcterms:modified xsi:type="dcterms:W3CDTF">2018-06-25T14:03:38Z</dcterms:modified>
</cp:coreProperties>
</file>